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61" r:id="rId3"/>
    <p:sldId id="262" r:id="rId4"/>
    <p:sldId id="263" r:id="rId5"/>
    <p:sldId id="265" r:id="rId6"/>
    <p:sldId id="266" r:id="rId7"/>
    <p:sldId id="267" r:id="rId8"/>
    <p:sldId id="268" r:id="rId9"/>
    <p:sldId id="269" r:id="rId10"/>
    <p:sldId id="270" r:id="rId11"/>
    <p:sldId id="271"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46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012"/>
    <p:restoredTop sz="94962"/>
  </p:normalViewPr>
  <p:slideViewPr>
    <p:cSldViewPr snapToGrid="0" snapToObjects="1">
      <p:cViewPr>
        <p:scale>
          <a:sx n="142" d="100"/>
          <a:sy n="142" d="100"/>
        </p:scale>
        <p:origin x="48" y="1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DD364-8466-6549-9188-793D62F517B4}" type="datetimeFigureOut">
              <a:rPr lang="fr-FR" smtClean="0"/>
              <a:t>20/04/2021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BCB94F-0489-2E4C-98E0-42B524F995A5}" type="slidenum">
              <a:rPr lang="fr-FR" smtClean="0"/>
              <a:t>‹N°›</a:t>
            </a:fld>
            <a:endParaRPr lang="fr-FR"/>
          </a:p>
        </p:txBody>
      </p:sp>
    </p:spTree>
    <p:extLst>
      <p:ext uri="{BB962C8B-B14F-4D97-AF65-F5344CB8AC3E}">
        <p14:creationId xmlns:p14="http://schemas.microsoft.com/office/powerpoint/2010/main" val="410954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1</a:t>
            </a:fld>
            <a:endParaRPr lang="fr-FR"/>
          </a:p>
        </p:txBody>
      </p:sp>
    </p:spTree>
    <p:extLst>
      <p:ext uri="{BB962C8B-B14F-4D97-AF65-F5344CB8AC3E}">
        <p14:creationId xmlns:p14="http://schemas.microsoft.com/office/powerpoint/2010/main" val="2548691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11</a:t>
            </a:fld>
            <a:endParaRPr lang="fr-FR"/>
          </a:p>
        </p:txBody>
      </p:sp>
    </p:spTree>
    <p:extLst>
      <p:ext uri="{BB962C8B-B14F-4D97-AF65-F5344CB8AC3E}">
        <p14:creationId xmlns:p14="http://schemas.microsoft.com/office/powerpoint/2010/main" val="171874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2</a:t>
            </a:fld>
            <a:endParaRPr lang="fr-FR"/>
          </a:p>
        </p:txBody>
      </p:sp>
    </p:spTree>
    <p:extLst>
      <p:ext uri="{BB962C8B-B14F-4D97-AF65-F5344CB8AC3E}">
        <p14:creationId xmlns:p14="http://schemas.microsoft.com/office/powerpoint/2010/main" val="2659413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3</a:t>
            </a:fld>
            <a:endParaRPr lang="fr-FR"/>
          </a:p>
        </p:txBody>
      </p:sp>
    </p:spTree>
    <p:extLst>
      <p:ext uri="{BB962C8B-B14F-4D97-AF65-F5344CB8AC3E}">
        <p14:creationId xmlns:p14="http://schemas.microsoft.com/office/powerpoint/2010/main" val="73953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5</a:t>
            </a:fld>
            <a:endParaRPr lang="fr-FR"/>
          </a:p>
        </p:txBody>
      </p:sp>
    </p:spTree>
    <p:extLst>
      <p:ext uri="{BB962C8B-B14F-4D97-AF65-F5344CB8AC3E}">
        <p14:creationId xmlns:p14="http://schemas.microsoft.com/office/powerpoint/2010/main" val="328905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6</a:t>
            </a:fld>
            <a:endParaRPr lang="fr-FR"/>
          </a:p>
        </p:txBody>
      </p:sp>
    </p:spTree>
    <p:extLst>
      <p:ext uri="{BB962C8B-B14F-4D97-AF65-F5344CB8AC3E}">
        <p14:creationId xmlns:p14="http://schemas.microsoft.com/office/powerpoint/2010/main" val="355851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7</a:t>
            </a:fld>
            <a:endParaRPr lang="fr-FR"/>
          </a:p>
        </p:txBody>
      </p:sp>
    </p:spTree>
    <p:extLst>
      <p:ext uri="{BB962C8B-B14F-4D97-AF65-F5344CB8AC3E}">
        <p14:creationId xmlns:p14="http://schemas.microsoft.com/office/powerpoint/2010/main" val="186411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8</a:t>
            </a:fld>
            <a:endParaRPr lang="fr-FR"/>
          </a:p>
        </p:txBody>
      </p:sp>
    </p:spTree>
    <p:extLst>
      <p:ext uri="{BB962C8B-B14F-4D97-AF65-F5344CB8AC3E}">
        <p14:creationId xmlns:p14="http://schemas.microsoft.com/office/powerpoint/2010/main" val="2085763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9</a:t>
            </a:fld>
            <a:endParaRPr lang="fr-FR"/>
          </a:p>
        </p:txBody>
      </p:sp>
    </p:spTree>
    <p:extLst>
      <p:ext uri="{BB962C8B-B14F-4D97-AF65-F5344CB8AC3E}">
        <p14:creationId xmlns:p14="http://schemas.microsoft.com/office/powerpoint/2010/main" val="2823813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0BCB94F-0489-2E4C-98E0-42B524F995A5}" type="slidenum">
              <a:rPr lang="fr-FR" smtClean="0"/>
              <a:t>10</a:t>
            </a:fld>
            <a:endParaRPr lang="fr-FR"/>
          </a:p>
        </p:txBody>
      </p:sp>
    </p:spTree>
    <p:extLst>
      <p:ext uri="{BB962C8B-B14F-4D97-AF65-F5344CB8AC3E}">
        <p14:creationId xmlns:p14="http://schemas.microsoft.com/office/powerpoint/2010/main" val="2830497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145EE-B6B2-F247-8B11-DA2432AF768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E777F8F-F58B-4342-BF03-5D94D6D817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34E829B-65E6-F240-8FF8-5A620D362418}"/>
              </a:ext>
            </a:extLst>
          </p:cNvPr>
          <p:cNvSpPr>
            <a:spLocks noGrp="1"/>
          </p:cNvSpPr>
          <p:nvPr>
            <p:ph type="dt" sz="half" idx="10"/>
          </p:nvPr>
        </p:nvSpPr>
        <p:spPr/>
        <p:txBody>
          <a:bodyPr/>
          <a:lstStyle/>
          <a:p>
            <a:fld id="{442EA2D9-9B80-D345-9405-D5A7F6BF5314}" type="datetimeFigureOut">
              <a:rPr lang="fr-FR" smtClean="0"/>
              <a:t>20/04/2021</a:t>
            </a:fld>
            <a:endParaRPr lang="fr-FR"/>
          </a:p>
        </p:txBody>
      </p:sp>
      <p:sp>
        <p:nvSpPr>
          <p:cNvPr id="5" name="Espace réservé du pied de page 4">
            <a:extLst>
              <a:ext uri="{FF2B5EF4-FFF2-40B4-BE49-F238E27FC236}">
                <a16:creationId xmlns:a16="http://schemas.microsoft.com/office/drawing/2014/main" id="{D5CEC120-11DF-594B-8775-C125DC73AF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C65299-30B2-054E-872C-FEAE9D9C897E}"/>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2162945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160BB1-E999-2843-B39F-4E9452196BB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8FEB167-EC44-F74F-9518-DE9827ED321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0ABD72C-0E6C-764D-AA84-7D4F0B2D0189}"/>
              </a:ext>
            </a:extLst>
          </p:cNvPr>
          <p:cNvSpPr>
            <a:spLocks noGrp="1"/>
          </p:cNvSpPr>
          <p:nvPr>
            <p:ph type="dt" sz="half" idx="10"/>
          </p:nvPr>
        </p:nvSpPr>
        <p:spPr/>
        <p:txBody>
          <a:bodyPr/>
          <a:lstStyle/>
          <a:p>
            <a:fld id="{442EA2D9-9B80-D345-9405-D5A7F6BF5314}" type="datetimeFigureOut">
              <a:rPr lang="fr-FR" smtClean="0"/>
              <a:t>20/04/2021</a:t>
            </a:fld>
            <a:endParaRPr lang="fr-FR"/>
          </a:p>
        </p:txBody>
      </p:sp>
      <p:sp>
        <p:nvSpPr>
          <p:cNvPr id="5" name="Espace réservé du pied de page 4">
            <a:extLst>
              <a:ext uri="{FF2B5EF4-FFF2-40B4-BE49-F238E27FC236}">
                <a16:creationId xmlns:a16="http://schemas.microsoft.com/office/drawing/2014/main" id="{3EF86023-8DE0-C243-8B69-3DAEB320869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BD46FE9-D809-904A-9580-57AD9DDD0EF1}"/>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45497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6B54995-6D69-AC46-9414-864A8DF2469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B788845-D3E8-6D4D-84EE-EE8E12F6097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8A97F0C-54D2-A54D-A6BF-CB2A7889A0AE}"/>
              </a:ext>
            </a:extLst>
          </p:cNvPr>
          <p:cNvSpPr>
            <a:spLocks noGrp="1"/>
          </p:cNvSpPr>
          <p:nvPr>
            <p:ph type="dt" sz="half" idx="10"/>
          </p:nvPr>
        </p:nvSpPr>
        <p:spPr/>
        <p:txBody>
          <a:bodyPr/>
          <a:lstStyle/>
          <a:p>
            <a:fld id="{442EA2D9-9B80-D345-9405-D5A7F6BF5314}" type="datetimeFigureOut">
              <a:rPr lang="fr-FR" smtClean="0"/>
              <a:t>20/04/2021</a:t>
            </a:fld>
            <a:endParaRPr lang="fr-FR"/>
          </a:p>
        </p:txBody>
      </p:sp>
      <p:sp>
        <p:nvSpPr>
          <p:cNvPr id="5" name="Espace réservé du pied de page 4">
            <a:extLst>
              <a:ext uri="{FF2B5EF4-FFF2-40B4-BE49-F238E27FC236}">
                <a16:creationId xmlns:a16="http://schemas.microsoft.com/office/drawing/2014/main" id="{B8B5F680-3227-1045-8812-5A0E39ECCA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DE053D-2BFA-C347-84BF-E4DD328F8E23}"/>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111451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7879A-D66D-8D4E-896F-5901DE0AFD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6E5B7C8-5AE1-3045-8A8B-19292229416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29BB3C6-0914-264B-AF86-9B4F4459623E}"/>
              </a:ext>
            </a:extLst>
          </p:cNvPr>
          <p:cNvSpPr>
            <a:spLocks noGrp="1"/>
          </p:cNvSpPr>
          <p:nvPr>
            <p:ph type="dt" sz="half" idx="10"/>
          </p:nvPr>
        </p:nvSpPr>
        <p:spPr/>
        <p:txBody>
          <a:bodyPr/>
          <a:lstStyle/>
          <a:p>
            <a:fld id="{442EA2D9-9B80-D345-9405-D5A7F6BF5314}" type="datetimeFigureOut">
              <a:rPr lang="fr-FR" smtClean="0"/>
              <a:t>20/04/2021</a:t>
            </a:fld>
            <a:endParaRPr lang="fr-FR"/>
          </a:p>
        </p:txBody>
      </p:sp>
      <p:sp>
        <p:nvSpPr>
          <p:cNvPr id="5" name="Espace réservé du pied de page 4">
            <a:extLst>
              <a:ext uri="{FF2B5EF4-FFF2-40B4-BE49-F238E27FC236}">
                <a16:creationId xmlns:a16="http://schemas.microsoft.com/office/drawing/2014/main" id="{6E4EEF81-FBA8-D742-BAED-3DBD578F92F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08F51A8-41A5-8C40-95B2-C6D5DF37C731}"/>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45377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587040-5D48-6E42-A5CB-31EC671C4A2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87BF4A4-CE2E-DC47-86CB-34570B5DB4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356111-338A-204B-A4A0-E3E827A4AB1C}"/>
              </a:ext>
            </a:extLst>
          </p:cNvPr>
          <p:cNvSpPr>
            <a:spLocks noGrp="1"/>
          </p:cNvSpPr>
          <p:nvPr>
            <p:ph type="dt" sz="half" idx="10"/>
          </p:nvPr>
        </p:nvSpPr>
        <p:spPr/>
        <p:txBody>
          <a:bodyPr/>
          <a:lstStyle/>
          <a:p>
            <a:fld id="{442EA2D9-9B80-D345-9405-D5A7F6BF5314}" type="datetimeFigureOut">
              <a:rPr lang="fr-FR" smtClean="0"/>
              <a:t>20/04/2021</a:t>
            </a:fld>
            <a:endParaRPr lang="fr-FR"/>
          </a:p>
        </p:txBody>
      </p:sp>
      <p:sp>
        <p:nvSpPr>
          <p:cNvPr id="5" name="Espace réservé du pied de page 4">
            <a:extLst>
              <a:ext uri="{FF2B5EF4-FFF2-40B4-BE49-F238E27FC236}">
                <a16:creationId xmlns:a16="http://schemas.microsoft.com/office/drawing/2014/main" id="{95A476E7-35B0-E84C-8F23-BC24FD47AD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F0F39B4-7A17-2143-B60B-DF7B38047910}"/>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89845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220131-81DE-C343-8A48-DDD39521E82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2C77FB1-E5E7-2B4C-A370-E9B90209D28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EDA552-5684-D247-8804-74E83DE2A4B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3A78F7E-784F-4547-8B2C-4DEC56532E95}"/>
              </a:ext>
            </a:extLst>
          </p:cNvPr>
          <p:cNvSpPr>
            <a:spLocks noGrp="1"/>
          </p:cNvSpPr>
          <p:nvPr>
            <p:ph type="dt" sz="half" idx="10"/>
          </p:nvPr>
        </p:nvSpPr>
        <p:spPr/>
        <p:txBody>
          <a:bodyPr/>
          <a:lstStyle/>
          <a:p>
            <a:fld id="{442EA2D9-9B80-D345-9405-D5A7F6BF5314}" type="datetimeFigureOut">
              <a:rPr lang="fr-FR" smtClean="0"/>
              <a:t>20/04/2021</a:t>
            </a:fld>
            <a:endParaRPr lang="fr-FR"/>
          </a:p>
        </p:txBody>
      </p:sp>
      <p:sp>
        <p:nvSpPr>
          <p:cNvPr id="6" name="Espace réservé du pied de page 5">
            <a:extLst>
              <a:ext uri="{FF2B5EF4-FFF2-40B4-BE49-F238E27FC236}">
                <a16:creationId xmlns:a16="http://schemas.microsoft.com/office/drawing/2014/main" id="{F71EB884-15A1-9246-80D9-8CFED798AAC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78FC6CD-763F-A54E-BB4A-2AF392C935CC}"/>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59028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442D3-878A-784B-8C44-24A7B5E74A1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78ED055-7591-6446-8CD0-FABCF9AF8E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CE67AC2-3288-6F42-B069-5E68ECAC643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A10A2FC-253E-CC47-A49E-9DE77D2F3D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7F9D37B-3A91-4A43-9F4D-246A536B82E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DA5D8BD-8AD2-4C46-BBAC-EA55511C275D}"/>
              </a:ext>
            </a:extLst>
          </p:cNvPr>
          <p:cNvSpPr>
            <a:spLocks noGrp="1"/>
          </p:cNvSpPr>
          <p:nvPr>
            <p:ph type="dt" sz="half" idx="10"/>
          </p:nvPr>
        </p:nvSpPr>
        <p:spPr/>
        <p:txBody>
          <a:bodyPr/>
          <a:lstStyle/>
          <a:p>
            <a:fld id="{442EA2D9-9B80-D345-9405-D5A7F6BF5314}" type="datetimeFigureOut">
              <a:rPr lang="fr-FR" smtClean="0"/>
              <a:t>20/04/2021</a:t>
            </a:fld>
            <a:endParaRPr lang="fr-FR"/>
          </a:p>
        </p:txBody>
      </p:sp>
      <p:sp>
        <p:nvSpPr>
          <p:cNvPr id="8" name="Espace réservé du pied de page 7">
            <a:extLst>
              <a:ext uri="{FF2B5EF4-FFF2-40B4-BE49-F238E27FC236}">
                <a16:creationId xmlns:a16="http://schemas.microsoft.com/office/drawing/2014/main" id="{933F4F66-8620-A844-ACFC-A3A56819491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57DEC98-8253-A24A-AF10-203C68660534}"/>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210090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C9C64-BD23-D44D-B46D-84A5F5A552A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F704F7B-77EE-7E43-AE75-FB9796C0FFE3}"/>
              </a:ext>
            </a:extLst>
          </p:cNvPr>
          <p:cNvSpPr>
            <a:spLocks noGrp="1"/>
          </p:cNvSpPr>
          <p:nvPr>
            <p:ph type="dt" sz="half" idx="10"/>
          </p:nvPr>
        </p:nvSpPr>
        <p:spPr/>
        <p:txBody>
          <a:bodyPr/>
          <a:lstStyle/>
          <a:p>
            <a:fld id="{442EA2D9-9B80-D345-9405-D5A7F6BF5314}" type="datetimeFigureOut">
              <a:rPr lang="fr-FR" smtClean="0"/>
              <a:t>20/04/2021</a:t>
            </a:fld>
            <a:endParaRPr lang="fr-FR"/>
          </a:p>
        </p:txBody>
      </p:sp>
      <p:sp>
        <p:nvSpPr>
          <p:cNvPr id="4" name="Espace réservé du pied de page 3">
            <a:extLst>
              <a:ext uri="{FF2B5EF4-FFF2-40B4-BE49-F238E27FC236}">
                <a16:creationId xmlns:a16="http://schemas.microsoft.com/office/drawing/2014/main" id="{096A301B-42D6-4445-BA6D-3468D581681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650F0D8-FE8E-254E-9447-1171B1E7B010}"/>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089684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50C0DFD-4EEA-C34F-84A5-C7A60FD5505A}"/>
              </a:ext>
            </a:extLst>
          </p:cNvPr>
          <p:cNvSpPr>
            <a:spLocks noGrp="1"/>
          </p:cNvSpPr>
          <p:nvPr>
            <p:ph type="dt" sz="half" idx="10"/>
          </p:nvPr>
        </p:nvSpPr>
        <p:spPr/>
        <p:txBody>
          <a:bodyPr/>
          <a:lstStyle/>
          <a:p>
            <a:fld id="{442EA2D9-9B80-D345-9405-D5A7F6BF5314}" type="datetimeFigureOut">
              <a:rPr lang="fr-FR" smtClean="0"/>
              <a:t>20/04/2021</a:t>
            </a:fld>
            <a:endParaRPr lang="fr-FR"/>
          </a:p>
        </p:txBody>
      </p:sp>
      <p:sp>
        <p:nvSpPr>
          <p:cNvPr id="3" name="Espace réservé du pied de page 2">
            <a:extLst>
              <a:ext uri="{FF2B5EF4-FFF2-40B4-BE49-F238E27FC236}">
                <a16:creationId xmlns:a16="http://schemas.microsoft.com/office/drawing/2014/main" id="{03266ED8-05D3-564B-8489-BBE91C918B8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63BAC41-0576-9144-9A4B-C14A3CACE6BE}"/>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248284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A722F2-F6CA-6E4A-B0C3-9FC8E95CA6D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D75F410-7CA4-714E-ACFA-EE57E607B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B3DDC20-2B05-FF49-8159-98D500AC56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EF8D07E-E2D5-DE4F-9E5F-FD1CEDEDD110}"/>
              </a:ext>
            </a:extLst>
          </p:cNvPr>
          <p:cNvSpPr>
            <a:spLocks noGrp="1"/>
          </p:cNvSpPr>
          <p:nvPr>
            <p:ph type="dt" sz="half" idx="10"/>
          </p:nvPr>
        </p:nvSpPr>
        <p:spPr/>
        <p:txBody>
          <a:bodyPr/>
          <a:lstStyle/>
          <a:p>
            <a:fld id="{442EA2D9-9B80-D345-9405-D5A7F6BF5314}" type="datetimeFigureOut">
              <a:rPr lang="fr-FR" smtClean="0"/>
              <a:t>20/04/2021</a:t>
            </a:fld>
            <a:endParaRPr lang="fr-FR"/>
          </a:p>
        </p:txBody>
      </p:sp>
      <p:sp>
        <p:nvSpPr>
          <p:cNvPr id="6" name="Espace réservé du pied de page 5">
            <a:extLst>
              <a:ext uri="{FF2B5EF4-FFF2-40B4-BE49-F238E27FC236}">
                <a16:creationId xmlns:a16="http://schemas.microsoft.com/office/drawing/2014/main" id="{0D15E7AC-7799-D141-9486-774D82F42ED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255BF8D-14D5-A94E-8A24-28240977EFF0}"/>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356714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2887CE-0A1A-284D-B933-7455FD62539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E1E4DA4-E225-2C45-B990-81C332FD79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95A209F-8979-154D-B8AD-FE4176AA91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8072DE1-E9ED-CF46-8297-83FB2068B092}"/>
              </a:ext>
            </a:extLst>
          </p:cNvPr>
          <p:cNvSpPr>
            <a:spLocks noGrp="1"/>
          </p:cNvSpPr>
          <p:nvPr>
            <p:ph type="dt" sz="half" idx="10"/>
          </p:nvPr>
        </p:nvSpPr>
        <p:spPr/>
        <p:txBody>
          <a:bodyPr/>
          <a:lstStyle/>
          <a:p>
            <a:fld id="{442EA2D9-9B80-D345-9405-D5A7F6BF5314}" type="datetimeFigureOut">
              <a:rPr lang="fr-FR" smtClean="0"/>
              <a:t>20/04/2021</a:t>
            </a:fld>
            <a:endParaRPr lang="fr-FR"/>
          </a:p>
        </p:txBody>
      </p:sp>
      <p:sp>
        <p:nvSpPr>
          <p:cNvPr id="6" name="Espace réservé du pied de page 5">
            <a:extLst>
              <a:ext uri="{FF2B5EF4-FFF2-40B4-BE49-F238E27FC236}">
                <a16:creationId xmlns:a16="http://schemas.microsoft.com/office/drawing/2014/main" id="{9CC248E1-54E5-4242-9F83-686C5D3A728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E661799-AD3E-1141-8583-4FCA49F75B98}"/>
              </a:ext>
            </a:extLst>
          </p:cNvPr>
          <p:cNvSpPr>
            <a:spLocks noGrp="1"/>
          </p:cNvSpPr>
          <p:nvPr>
            <p:ph type="sldNum" sz="quarter" idx="12"/>
          </p:nvPr>
        </p:nvSpPr>
        <p:spPr/>
        <p:txBody>
          <a:bodyPr/>
          <a:lstStyle/>
          <a:p>
            <a:fld id="{2F419490-64A2-5D42-B757-AFF80995976B}" type="slidenum">
              <a:rPr lang="fr-FR" smtClean="0"/>
              <a:t>‹N°›</a:t>
            </a:fld>
            <a:endParaRPr lang="fr-FR"/>
          </a:p>
        </p:txBody>
      </p:sp>
    </p:spTree>
    <p:extLst>
      <p:ext uri="{BB962C8B-B14F-4D97-AF65-F5344CB8AC3E}">
        <p14:creationId xmlns:p14="http://schemas.microsoft.com/office/powerpoint/2010/main" val="949012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9A8D4D7-CF8C-D94C-8A80-A2BE8F25A9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B6CB453-C33A-B044-82D0-BCB4AA5F6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D0BC9E-3818-2E4F-B473-E871896CD7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EA2D9-9B80-D345-9405-D5A7F6BF5314}" type="datetimeFigureOut">
              <a:rPr lang="fr-FR" smtClean="0"/>
              <a:t>20/04/2021</a:t>
            </a:fld>
            <a:endParaRPr lang="fr-FR"/>
          </a:p>
        </p:txBody>
      </p:sp>
      <p:sp>
        <p:nvSpPr>
          <p:cNvPr id="5" name="Espace réservé du pied de page 4">
            <a:extLst>
              <a:ext uri="{FF2B5EF4-FFF2-40B4-BE49-F238E27FC236}">
                <a16:creationId xmlns:a16="http://schemas.microsoft.com/office/drawing/2014/main" id="{09E05526-F29D-6E48-A1E3-FA3D44C802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E28B59A-AE74-AF4B-9C6C-6D1B434DAA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19490-64A2-5D42-B757-AFF80995976B}" type="slidenum">
              <a:rPr lang="fr-FR" smtClean="0"/>
              <a:t>‹N°›</a:t>
            </a:fld>
            <a:endParaRPr lang="fr-FR"/>
          </a:p>
        </p:txBody>
      </p:sp>
    </p:spTree>
    <p:extLst>
      <p:ext uri="{BB962C8B-B14F-4D97-AF65-F5344CB8AC3E}">
        <p14:creationId xmlns:p14="http://schemas.microsoft.com/office/powerpoint/2010/main" val="3126546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DABAC002-9071-A943-828E-E3C9AEF32282}"/>
              </a:ext>
            </a:extLst>
          </p:cNvPr>
          <p:cNvSpPr>
            <a:spLocks noGrp="1"/>
          </p:cNvSpPr>
          <p:nvPr>
            <p:ph type="title"/>
          </p:nvPr>
        </p:nvSpPr>
        <p:spPr>
          <a:xfrm>
            <a:off x="6096000" y="150475"/>
            <a:ext cx="4977976" cy="496881"/>
          </a:xfr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algn="ctr"/>
            <a:r>
              <a:rPr lang="en-US" sz="1800" dirty="0">
                <a:solidFill>
                  <a:srgbClr val="000000"/>
                </a:solidFill>
              </a:rPr>
              <a:t>Présentation Projet 4 - </a:t>
            </a:r>
            <a:r>
              <a:rPr lang="en-US" sz="1800" dirty="0">
                <a:solidFill>
                  <a:schemeClr val="accent2"/>
                </a:solidFill>
              </a:rPr>
              <a:t>La Chouette Agence</a:t>
            </a:r>
            <a:endParaRPr lang="en-US" sz="1800" b="1" dirty="0">
              <a:solidFill>
                <a:schemeClr val="accent2"/>
              </a:solidFill>
              <a:latin typeface="Avenir Book" panose="02000503020000020003" pitchFamily="2" charset="0"/>
              <a:ea typeface="Ayuthaya" pitchFamily="2" charset="-34"/>
              <a:cs typeface="APPLE CHANCERY" panose="03020702040506060504" pitchFamily="66" charset="-79"/>
            </a:endParaRPr>
          </a:p>
        </p:txBody>
      </p:sp>
      <p:sp>
        <p:nvSpPr>
          <p:cNvPr id="4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ce réservé du contenu 4">
            <a:extLst>
              <a:ext uri="{FF2B5EF4-FFF2-40B4-BE49-F238E27FC236}">
                <a16:creationId xmlns:a16="http://schemas.microsoft.com/office/drawing/2014/main" id="{29FE2429-FACB-DE41-A742-AA2F666C338A}"/>
              </a:ext>
            </a:extLst>
          </p:cNvPr>
          <p:cNvPicPr>
            <a:picLocks noChangeAspect="1"/>
          </p:cNvPicPr>
          <p:nvPr/>
        </p:nvPicPr>
        <p:blipFill>
          <a:blip r:embed="rId4"/>
          <a:srcRect l="23703" r="23703"/>
          <a:stretch/>
        </p:blipFill>
        <p:spPr>
          <a:xfrm>
            <a:off x="-1" y="897131"/>
            <a:ext cx="4814824"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9" name="Content Placeholder 38">
            <a:extLst>
              <a:ext uri="{FF2B5EF4-FFF2-40B4-BE49-F238E27FC236}">
                <a16:creationId xmlns:a16="http://schemas.microsoft.com/office/drawing/2014/main" id="{E1FC4099-17DB-4159-A28F-87DED65F9415}"/>
              </a:ext>
            </a:extLst>
          </p:cNvPr>
          <p:cNvSpPr>
            <a:spLocks noGrp="1"/>
          </p:cNvSpPr>
          <p:nvPr>
            <p:ph idx="1"/>
          </p:nvPr>
        </p:nvSpPr>
        <p:spPr>
          <a:xfrm>
            <a:off x="5195455" y="599090"/>
            <a:ext cx="6754807" cy="6017172"/>
          </a:xfrm>
        </p:spPr>
        <p:txBody>
          <a:bodyPr anchor="ctr">
            <a:normAutofit/>
          </a:bodyPr>
          <a:lstStyle/>
          <a:p>
            <a:pPr marL="0" indent="0">
              <a:buNone/>
            </a:pPr>
            <a:endParaRPr lang="en-US" sz="1200" dirty="0">
              <a:solidFill>
                <a:srgbClr val="000000"/>
              </a:solidFill>
              <a:latin typeface="Avenir Book" panose="02000503020000020003" pitchFamily="2" charset="0"/>
              <a:cs typeface="Apple Chancery" panose="03020702040506060504" pitchFamily="66" charset="-79"/>
            </a:endParaRPr>
          </a:p>
          <a:p>
            <a:pPr marL="0" indent="0">
              <a:buNone/>
            </a:pPr>
            <a:r>
              <a:rPr lang="en-US" sz="1200" b="1" u="sng" dirty="0">
                <a:solidFill>
                  <a:schemeClr val="accent2"/>
                </a:solidFill>
                <a:latin typeface="Avenir Book" panose="02000503020000020003" pitchFamily="2" charset="0"/>
                <a:cs typeface="Apple Chancery" panose="03020702040506060504" pitchFamily="66" charset="-79"/>
              </a:rPr>
              <a:t>Mission</a:t>
            </a:r>
            <a:r>
              <a:rPr lang="en-US" sz="1200" b="1" dirty="0">
                <a:solidFill>
                  <a:schemeClr val="accent2"/>
                </a:solidFill>
                <a:latin typeface="Avenir Book" panose="02000503020000020003" pitchFamily="2" charset="0"/>
                <a:cs typeface="Apple Chancery" panose="03020702040506060504" pitchFamily="66" charset="-79"/>
              </a:rPr>
              <a:t> </a:t>
            </a:r>
            <a:r>
              <a:rPr lang="en-US" sz="1200" b="1" dirty="0">
                <a:solidFill>
                  <a:srgbClr val="000000"/>
                </a:solidFill>
                <a:latin typeface="Avenir Book" panose="02000503020000020003" pitchFamily="2" charset="0"/>
                <a:cs typeface="Apple Chancery" panose="03020702040506060504" pitchFamily="66" charset="-79"/>
              </a:rPr>
              <a:t>: </a:t>
            </a:r>
          </a:p>
          <a:p>
            <a:pPr marL="0" indent="0">
              <a:buNone/>
            </a:pPr>
            <a:r>
              <a:rPr lang="en-US" sz="1200" dirty="0">
                <a:solidFill>
                  <a:srgbClr val="000000"/>
                </a:solidFill>
                <a:latin typeface="Avenir Book" panose="02000503020000020003" pitchFamily="2" charset="0"/>
                <a:cs typeface="Apple Chancery" panose="03020702040506060504" pitchFamily="66" charset="-79"/>
              </a:rPr>
              <a:t>Il faut analyser de l’état actuel de SEO du site “La Chouette Agence”. L’idée est ensuite d’améliorer le SEO du site et d’en optimiser les performances de chargement.</a:t>
            </a:r>
          </a:p>
          <a:p>
            <a:pPr marL="0" indent="0">
              <a:buNone/>
            </a:pPr>
            <a:endParaRPr lang="en-US" sz="1200" dirty="0">
              <a:solidFill>
                <a:srgbClr val="000000"/>
              </a:solidFill>
              <a:latin typeface="Avenir Book" panose="02000503020000020003" pitchFamily="2" charset="0"/>
              <a:cs typeface="Apple Chancery" panose="03020702040506060504" pitchFamily="66" charset="-79"/>
            </a:endParaRPr>
          </a:p>
          <a:p>
            <a:pPr marL="0" indent="0">
              <a:buNone/>
            </a:pPr>
            <a:r>
              <a:rPr lang="en-US" sz="1200" b="1" u="sng" dirty="0">
                <a:solidFill>
                  <a:schemeClr val="accent2"/>
                </a:solidFill>
                <a:latin typeface="Avenir Book" panose="02000503020000020003" pitchFamily="2" charset="0"/>
                <a:cs typeface="Apple Chancery" panose="03020702040506060504" pitchFamily="66" charset="-79"/>
              </a:rPr>
              <a:t>Rappel des objectifs </a:t>
            </a:r>
            <a:r>
              <a:rPr lang="en-US" sz="1200" b="1" dirty="0">
                <a:solidFill>
                  <a:srgbClr val="000000"/>
                </a:solidFill>
                <a:latin typeface="Avenir Book" panose="02000503020000020003" pitchFamily="2" charset="0"/>
                <a:cs typeface="Apple Chancery" panose="03020702040506060504" pitchFamily="66" charset="-79"/>
              </a:rPr>
              <a:t>: </a:t>
            </a:r>
          </a:p>
          <a:p>
            <a:pPr marL="0" indent="0">
              <a:buNone/>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Présenter une analyse des éléments non optimisés pour le SEO et pour l’Accessibilité du site (explication du problème, bonne pratique et source).</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Sélectionner et mettre en oeuvre 10 recommandations permettant d’être mieux classé lorsqu’on tape </a:t>
            </a:r>
            <a:r>
              <a:rPr lang="fr-FR" sz="1200" dirty="0">
                <a:latin typeface="Avenir Book" panose="02000503020000020003" pitchFamily="2" charset="0"/>
              </a:rPr>
              <a:t>“Entreprise webdesign Lyon” dans les moteurs de recherche.</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fr-FR" sz="1200" dirty="0">
                <a:latin typeface="Avenir Book" panose="02000503020000020003" pitchFamily="2" charset="0"/>
              </a:rPr>
              <a:t>Martin voudrait qu’il y ait au moins une recommandation sur la vitesse et la taille du site et une sur l’accessibilité. Il y a une réelle nécessité de progresser sur ce dernier point.</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Le code HTML et CSS doit être vérifié à l’aide de W3C.</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Le site doit être adapté à toutes les tailles d’écran</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r>
              <a:rPr lang="en-US" sz="1200" dirty="0">
                <a:solidFill>
                  <a:srgbClr val="000000"/>
                </a:solidFill>
                <a:latin typeface="Avenir Book" panose="02000503020000020003" pitchFamily="2" charset="0"/>
                <a:cs typeface="Apple Chancery" panose="03020702040506060504" pitchFamily="66" charset="-79"/>
              </a:rPr>
              <a:t>Restitution comparative des mesures de temps de chargement optimisés et de toutes les autres recommandations mises en oeuvre.</a:t>
            </a: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a:p>
            <a:pPr>
              <a:buFontTx/>
              <a:buChar char="-"/>
            </a:pPr>
            <a:endParaRPr lang="en-US" sz="1200" dirty="0">
              <a:solidFill>
                <a:srgbClr val="000000"/>
              </a:solidFill>
              <a:latin typeface="Avenir Book" panose="02000503020000020003" pitchFamily="2" charset="0"/>
              <a:cs typeface="Apple Chancery" panose="03020702040506060504" pitchFamily="66" charset="-79"/>
            </a:endParaRPr>
          </a:p>
        </p:txBody>
      </p:sp>
    </p:spTree>
    <p:extLst>
      <p:ext uri="{BB962C8B-B14F-4D97-AF65-F5344CB8AC3E}">
        <p14:creationId xmlns:p14="http://schemas.microsoft.com/office/powerpoint/2010/main" val="39037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9/ Liste de liens dans le footer non pertinente</a:t>
            </a:r>
            <a:endParaRPr lang="fr-FR" sz="3200" dirty="0"/>
          </a:p>
        </p:txBody>
      </p:sp>
      <p:sp>
        <p:nvSpPr>
          <p:cNvPr id="3" name="Rectangle 2">
            <a:extLst>
              <a:ext uri="{FF2B5EF4-FFF2-40B4-BE49-F238E27FC236}">
                <a16:creationId xmlns:a16="http://schemas.microsoft.com/office/drawing/2014/main" id="{282D9405-9714-0947-BD6A-020788EB53A2}"/>
              </a:ext>
            </a:extLst>
          </p:cNvPr>
          <p:cNvSpPr/>
          <p:nvPr/>
        </p:nvSpPr>
        <p:spPr>
          <a:xfrm>
            <a:off x="838200" y="1171726"/>
            <a:ext cx="11040035" cy="1477328"/>
          </a:xfrm>
          <a:prstGeom prst="rect">
            <a:avLst/>
          </a:prstGeom>
        </p:spPr>
        <p:txBody>
          <a:bodyPr wrap="square">
            <a:spAutoFit/>
          </a:bodyPr>
          <a:lstStyle/>
          <a:p>
            <a:r>
              <a:rPr lang="fr-FR" dirty="0"/>
              <a:t>- La plupart des partenaires sont très éloignés du cœur d'activité de La Chouette Agence. </a:t>
            </a:r>
          </a:p>
          <a:p>
            <a:endParaRPr lang="fr-FR" dirty="0"/>
          </a:p>
          <a:p>
            <a:r>
              <a:rPr lang="fr-FR" dirty="0"/>
              <a:t>- Les listes d'Annuaires présentes n’ont pas un grand intérêt et sont même contre-productives (trop de liens, noms suspects…). Il convient de les supprimer (ou de les réduire drastiquement) et de construire une stratégie plus vertueuse.</a:t>
            </a:r>
          </a:p>
        </p:txBody>
      </p:sp>
      <p:pic>
        <p:nvPicPr>
          <p:cNvPr id="6" name="Image 5">
            <a:extLst>
              <a:ext uri="{FF2B5EF4-FFF2-40B4-BE49-F238E27FC236}">
                <a16:creationId xmlns:a16="http://schemas.microsoft.com/office/drawing/2014/main" id="{3EA64A24-8AC7-A04B-AD23-7441D7125761}"/>
              </a:ext>
            </a:extLst>
          </p:cNvPr>
          <p:cNvPicPr>
            <a:picLocks noChangeAspect="1"/>
          </p:cNvPicPr>
          <p:nvPr/>
        </p:nvPicPr>
        <p:blipFill>
          <a:blip r:embed="rId3"/>
          <a:stretch>
            <a:fillRect/>
          </a:stretch>
        </p:blipFill>
        <p:spPr>
          <a:xfrm>
            <a:off x="2297206" y="2372055"/>
            <a:ext cx="7806018" cy="1768029"/>
          </a:xfrm>
          <a:prstGeom prst="rect">
            <a:avLst/>
          </a:prstGeom>
        </p:spPr>
      </p:pic>
      <p:sp>
        <p:nvSpPr>
          <p:cNvPr id="8" name="Rectangle 7">
            <a:extLst>
              <a:ext uri="{FF2B5EF4-FFF2-40B4-BE49-F238E27FC236}">
                <a16:creationId xmlns:a16="http://schemas.microsoft.com/office/drawing/2014/main" id="{DFAF9233-A601-8148-9D75-E920E3FC56D5}"/>
              </a:ext>
            </a:extLst>
          </p:cNvPr>
          <p:cNvSpPr/>
          <p:nvPr/>
        </p:nvSpPr>
        <p:spPr>
          <a:xfrm>
            <a:off x="815788" y="4272677"/>
            <a:ext cx="11062447" cy="2585323"/>
          </a:xfrm>
          <a:prstGeom prst="rect">
            <a:avLst/>
          </a:prstGeom>
        </p:spPr>
        <p:txBody>
          <a:bodyPr wrap="square">
            <a:spAutoFit/>
          </a:bodyPr>
          <a:lstStyle/>
          <a:p>
            <a:r>
              <a:rPr lang="fr-FR" dirty="0"/>
              <a:t>Il faut procéder à des échanges de liens avec des sites dans le même secteur d'activité, mais qui ne sont pas des concurrents directs.</a:t>
            </a:r>
          </a:p>
          <a:p>
            <a:endParaRPr lang="fr-FR" dirty="0"/>
          </a:p>
          <a:p>
            <a:r>
              <a:rPr lang="fr-FR" dirty="0"/>
              <a:t>Le mieux est toujours d'offrir ou d'apporter un contenu utile à de potentiels partenaires (Proposer de leur écrire un article sur notre expertise, ou d'envoyer une infographie...)</a:t>
            </a:r>
          </a:p>
          <a:p>
            <a:endParaRPr lang="fr-FR" dirty="0"/>
          </a:p>
          <a:p>
            <a:r>
              <a:rPr lang="fr-FR" dirty="0"/>
              <a:t>Il faut compléter et suivre la fiches entreprise sur les sites de notation (TrustPilot…)</a:t>
            </a:r>
          </a:p>
          <a:p>
            <a:r>
              <a:rPr lang="fr-FR" dirty="0"/>
              <a:t>En plus des comptes réseaux sociaux, créer une chaine Youtube, Viméo ou Dailymotion...avec des contenus de qualité et créer des liens en description.</a:t>
            </a:r>
          </a:p>
        </p:txBody>
      </p:sp>
    </p:spTree>
    <p:extLst>
      <p:ext uri="{BB962C8B-B14F-4D97-AF65-F5344CB8AC3E}">
        <p14:creationId xmlns:p14="http://schemas.microsoft.com/office/powerpoint/2010/main" val="389681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10/ Mettre en place une machine à contenu</a:t>
            </a:r>
            <a:endParaRPr lang="fr-FR" sz="3200" dirty="0"/>
          </a:p>
        </p:txBody>
      </p:sp>
      <p:sp>
        <p:nvSpPr>
          <p:cNvPr id="2" name="Rectangle 1">
            <a:extLst>
              <a:ext uri="{FF2B5EF4-FFF2-40B4-BE49-F238E27FC236}">
                <a16:creationId xmlns:a16="http://schemas.microsoft.com/office/drawing/2014/main" id="{C884D624-AF33-D24C-8DE5-B13EA433B2BC}"/>
              </a:ext>
            </a:extLst>
          </p:cNvPr>
          <p:cNvSpPr/>
          <p:nvPr/>
        </p:nvSpPr>
        <p:spPr>
          <a:xfrm>
            <a:off x="1030937" y="990445"/>
            <a:ext cx="9511553" cy="923330"/>
          </a:xfrm>
          <a:prstGeom prst="rect">
            <a:avLst/>
          </a:prstGeom>
        </p:spPr>
        <p:txBody>
          <a:bodyPr wrap="square">
            <a:spAutoFit/>
          </a:bodyPr>
          <a:lstStyle/>
          <a:p>
            <a:r>
              <a:rPr lang="fr-FR" dirty="0"/>
              <a:t>Le site ne possède pas de rubrique régulièrement mise à jour permettant ainsi d'être mieux référencé par Google (Actualités de l’entreprise, articles démontrant une expertise autour du Web, espace recrutement…)</a:t>
            </a:r>
          </a:p>
        </p:txBody>
      </p:sp>
      <p:sp>
        <p:nvSpPr>
          <p:cNvPr id="5" name="Rectangle 4">
            <a:extLst>
              <a:ext uri="{FF2B5EF4-FFF2-40B4-BE49-F238E27FC236}">
                <a16:creationId xmlns:a16="http://schemas.microsoft.com/office/drawing/2014/main" id="{E4DFFB3F-29BC-4144-A405-327BE212DCA9}"/>
              </a:ext>
            </a:extLst>
          </p:cNvPr>
          <p:cNvSpPr/>
          <p:nvPr/>
        </p:nvSpPr>
        <p:spPr>
          <a:xfrm>
            <a:off x="1030938" y="1935999"/>
            <a:ext cx="9959789" cy="646331"/>
          </a:xfrm>
          <a:prstGeom prst="rect">
            <a:avLst/>
          </a:prstGeom>
        </p:spPr>
        <p:txBody>
          <a:bodyPr wrap="square">
            <a:spAutoFit/>
          </a:bodyPr>
          <a:lstStyle/>
          <a:p>
            <a:r>
              <a:rPr lang="fr-FR" dirty="0"/>
              <a:t>Créer un espace dédié à l'ajout de nouveaux contenus de qualité permet d'attirer des visiteurs et de faire comprendre à Google que le site n'est pas statique. Ainsi il sera mieux référencé.</a:t>
            </a:r>
          </a:p>
        </p:txBody>
      </p:sp>
      <p:sp>
        <p:nvSpPr>
          <p:cNvPr id="9" name="Rectangle 8">
            <a:extLst>
              <a:ext uri="{FF2B5EF4-FFF2-40B4-BE49-F238E27FC236}">
                <a16:creationId xmlns:a16="http://schemas.microsoft.com/office/drawing/2014/main" id="{E0413A52-44ED-1942-A256-550AF917EB15}"/>
              </a:ext>
            </a:extLst>
          </p:cNvPr>
          <p:cNvSpPr/>
          <p:nvPr/>
        </p:nvSpPr>
        <p:spPr>
          <a:xfrm>
            <a:off x="1030937" y="2604554"/>
            <a:ext cx="9959789" cy="646331"/>
          </a:xfrm>
          <a:prstGeom prst="rect">
            <a:avLst/>
          </a:prstGeom>
        </p:spPr>
        <p:txBody>
          <a:bodyPr wrap="square">
            <a:spAutoFit/>
          </a:bodyPr>
          <a:lstStyle/>
          <a:p>
            <a:r>
              <a:rPr lang="fr-FR" dirty="0"/>
              <a:t>C’est aussi un excellent moyen de mettre en avant l’image de marque. La Chouette Agence est une équipe d’Experts et il faut le faire savoir !</a:t>
            </a:r>
          </a:p>
        </p:txBody>
      </p:sp>
      <p:pic>
        <p:nvPicPr>
          <p:cNvPr id="10" name="Image 9">
            <a:extLst>
              <a:ext uri="{FF2B5EF4-FFF2-40B4-BE49-F238E27FC236}">
                <a16:creationId xmlns:a16="http://schemas.microsoft.com/office/drawing/2014/main" id="{75D9AF95-7929-874E-BBE3-6A310C341541}"/>
              </a:ext>
            </a:extLst>
          </p:cNvPr>
          <p:cNvPicPr>
            <a:picLocks noChangeAspect="1"/>
          </p:cNvPicPr>
          <p:nvPr/>
        </p:nvPicPr>
        <p:blipFill>
          <a:blip r:embed="rId3"/>
          <a:stretch>
            <a:fillRect/>
          </a:stretch>
        </p:blipFill>
        <p:spPr>
          <a:xfrm>
            <a:off x="2649255" y="3273109"/>
            <a:ext cx="6893490" cy="3383024"/>
          </a:xfrm>
          <a:prstGeom prst="rect">
            <a:avLst/>
          </a:prstGeom>
        </p:spPr>
      </p:pic>
    </p:spTree>
    <p:extLst>
      <p:ext uri="{BB962C8B-B14F-4D97-AF65-F5344CB8AC3E}">
        <p14:creationId xmlns:p14="http://schemas.microsoft.com/office/powerpoint/2010/main" val="14255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75F9B6-CB56-2F4C-B42C-2AB20B84D2EC}"/>
              </a:ext>
            </a:extLst>
          </p:cNvPr>
          <p:cNvSpPr>
            <a:spLocks noGrp="1"/>
          </p:cNvSpPr>
          <p:nvPr>
            <p:ph type="title"/>
          </p:nvPr>
        </p:nvSpPr>
        <p:spPr>
          <a:xfrm>
            <a:off x="838200" y="365126"/>
            <a:ext cx="10515600" cy="668028"/>
          </a:xfrm>
        </p:spPr>
        <p:txBody>
          <a:bodyPr>
            <a:normAutofit fontScale="90000"/>
          </a:bodyPr>
          <a:lstStyle/>
          <a:p>
            <a:r>
              <a:rPr lang="fr-FR" sz="3200" dirty="0">
                <a:solidFill>
                  <a:schemeClr val="accent2"/>
                </a:solidFill>
              </a:rPr>
              <a:t>1/ Optimisation du poids et de la taille des images pour que le site se charge plus rapidement</a:t>
            </a:r>
          </a:p>
        </p:txBody>
      </p:sp>
      <p:sp>
        <p:nvSpPr>
          <p:cNvPr id="3" name="Espace réservé du contenu 2">
            <a:extLst>
              <a:ext uri="{FF2B5EF4-FFF2-40B4-BE49-F238E27FC236}">
                <a16:creationId xmlns:a16="http://schemas.microsoft.com/office/drawing/2014/main" id="{FD9B1A82-8EC6-214E-A74B-30A7B4265374}"/>
              </a:ext>
            </a:extLst>
          </p:cNvPr>
          <p:cNvSpPr>
            <a:spLocks noGrp="1"/>
          </p:cNvSpPr>
          <p:nvPr>
            <p:ph idx="1"/>
          </p:nvPr>
        </p:nvSpPr>
        <p:spPr>
          <a:xfrm>
            <a:off x="838200" y="1056905"/>
            <a:ext cx="10515600" cy="4351338"/>
          </a:xfrm>
        </p:spPr>
        <p:txBody>
          <a:bodyPr>
            <a:normAutofit/>
          </a:bodyPr>
          <a:lstStyle/>
          <a:p>
            <a:pPr marL="0" indent="0">
              <a:buNone/>
            </a:pPr>
            <a:r>
              <a:rPr lang="fr-FR" sz="2000" dirty="0"/>
              <a:t>Les images ne sont pas compressées et la taille de certaines ne sont trop grandes (1.jpg et 2.jpg). Il convient d’utiliser un outil de compression et de redimensionnement.</a:t>
            </a:r>
          </a:p>
          <a:p>
            <a:endParaRPr lang="fr-FR" sz="1400" dirty="0"/>
          </a:p>
          <a:p>
            <a:endParaRPr lang="fr-FR" sz="1400" dirty="0"/>
          </a:p>
          <a:p>
            <a:endParaRPr lang="fr-FR" sz="1400" dirty="0"/>
          </a:p>
          <a:p>
            <a:endParaRPr lang="fr-FR" sz="1400" dirty="0"/>
          </a:p>
          <a:p>
            <a:endParaRPr lang="fr-FR" sz="1400" dirty="0"/>
          </a:p>
          <a:p>
            <a:pPr marL="0" indent="0">
              <a:buNone/>
            </a:pPr>
            <a:endParaRPr lang="fr-FR" sz="1400" dirty="0"/>
          </a:p>
          <a:p>
            <a:pPr marL="0" indent="0">
              <a:buNone/>
            </a:pPr>
            <a:r>
              <a:rPr lang="fr-FR" sz="2000" dirty="0"/>
              <a:t>Le temps de téléchargement des images est moins long et le redimensionnement des images en CSS est allégé</a:t>
            </a:r>
          </a:p>
        </p:txBody>
      </p:sp>
      <p:pic>
        <p:nvPicPr>
          <p:cNvPr id="7" name="Image 6" descr="Une image contenant texte, noir, capture d’écran&#10;&#10;Description générée automatiquement">
            <a:extLst>
              <a:ext uri="{FF2B5EF4-FFF2-40B4-BE49-F238E27FC236}">
                <a16:creationId xmlns:a16="http://schemas.microsoft.com/office/drawing/2014/main" id="{9BFD4B2D-920B-4047-B11C-4D0AD8B7D020}"/>
              </a:ext>
            </a:extLst>
          </p:cNvPr>
          <p:cNvPicPr>
            <a:picLocks noChangeAspect="1"/>
          </p:cNvPicPr>
          <p:nvPr/>
        </p:nvPicPr>
        <p:blipFill>
          <a:blip r:embed="rId3"/>
          <a:stretch>
            <a:fillRect/>
          </a:stretch>
        </p:blipFill>
        <p:spPr>
          <a:xfrm>
            <a:off x="8471006" y="1449757"/>
            <a:ext cx="2501794" cy="2225989"/>
          </a:xfrm>
          <a:prstGeom prst="rect">
            <a:avLst/>
          </a:prstGeom>
        </p:spPr>
      </p:pic>
      <p:pic>
        <p:nvPicPr>
          <p:cNvPr id="13" name="Image 12">
            <a:extLst>
              <a:ext uri="{FF2B5EF4-FFF2-40B4-BE49-F238E27FC236}">
                <a16:creationId xmlns:a16="http://schemas.microsoft.com/office/drawing/2014/main" id="{AF7E33FD-6715-E345-AA50-74A5341DA47C}"/>
              </a:ext>
            </a:extLst>
          </p:cNvPr>
          <p:cNvPicPr>
            <a:picLocks noChangeAspect="1"/>
          </p:cNvPicPr>
          <p:nvPr/>
        </p:nvPicPr>
        <p:blipFill>
          <a:blip r:embed="rId4"/>
          <a:stretch>
            <a:fillRect/>
          </a:stretch>
        </p:blipFill>
        <p:spPr>
          <a:xfrm>
            <a:off x="2773082" y="3989791"/>
            <a:ext cx="6893433" cy="2836903"/>
          </a:xfrm>
          <a:prstGeom prst="rect">
            <a:avLst/>
          </a:prstGeom>
        </p:spPr>
      </p:pic>
      <p:sp>
        <p:nvSpPr>
          <p:cNvPr id="14" name="ZoneTexte 13">
            <a:extLst>
              <a:ext uri="{FF2B5EF4-FFF2-40B4-BE49-F238E27FC236}">
                <a16:creationId xmlns:a16="http://schemas.microsoft.com/office/drawing/2014/main" id="{60294FCF-C09D-3F47-955B-7B7385BB7577}"/>
              </a:ext>
            </a:extLst>
          </p:cNvPr>
          <p:cNvSpPr txBox="1"/>
          <p:nvPr/>
        </p:nvSpPr>
        <p:spPr>
          <a:xfrm>
            <a:off x="9943891" y="6220856"/>
            <a:ext cx="1726755" cy="369332"/>
          </a:xfrm>
          <a:prstGeom prst="rect">
            <a:avLst/>
          </a:prstGeom>
          <a:noFill/>
        </p:spPr>
        <p:txBody>
          <a:bodyPr wrap="none" rtlCol="0">
            <a:spAutoFit/>
          </a:bodyPr>
          <a:lstStyle/>
          <a:p>
            <a:r>
              <a:rPr lang="fr-FR" dirty="0">
                <a:solidFill>
                  <a:srgbClr val="00B050"/>
                </a:solidFill>
              </a:rPr>
              <a:t>Soit 23% de gain</a:t>
            </a:r>
          </a:p>
        </p:txBody>
      </p:sp>
      <p:sp>
        <p:nvSpPr>
          <p:cNvPr id="6" name="Rectangle 5">
            <a:extLst>
              <a:ext uri="{FF2B5EF4-FFF2-40B4-BE49-F238E27FC236}">
                <a16:creationId xmlns:a16="http://schemas.microsoft.com/office/drawing/2014/main" id="{B2424FBD-FD83-C24D-8E84-D84C16AD55A1}"/>
              </a:ext>
            </a:extLst>
          </p:cNvPr>
          <p:cNvSpPr/>
          <p:nvPr/>
        </p:nvSpPr>
        <p:spPr>
          <a:xfrm>
            <a:off x="404256" y="5572435"/>
            <a:ext cx="1880900" cy="369332"/>
          </a:xfrm>
          <a:prstGeom prst="rect">
            <a:avLst/>
          </a:prstGeom>
        </p:spPr>
        <p:txBody>
          <a:bodyPr wrap="none">
            <a:spAutoFit/>
          </a:bodyPr>
          <a:lstStyle/>
          <a:p>
            <a:r>
              <a:rPr lang="fr-FR" dirty="0"/>
              <a:t>Outil de contrôle :</a:t>
            </a:r>
          </a:p>
        </p:txBody>
      </p:sp>
      <p:pic>
        <p:nvPicPr>
          <p:cNvPr id="10" name="Image 9">
            <a:extLst>
              <a:ext uri="{FF2B5EF4-FFF2-40B4-BE49-F238E27FC236}">
                <a16:creationId xmlns:a16="http://schemas.microsoft.com/office/drawing/2014/main" id="{B245D2D8-3000-DA43-9E46-E986AB3F99ED}"/>
              </a:ext>
            </a:extLst>
          </p:cNvPr>
          <p:cNvPicPr>
            <a:picLocks noChangeAspect="1"/>
          </p:cNvPicPr>
          <p:nvPr/>
        </p:nvPicPr>
        <p:blipFill>
          <a:blip r:embed="rId5"/>
          <a:stretch>
            <a:fillRect/>
          </a:stretch>
        </p:blipFill>
        <p:spPr>
          <a:xfrm>
            <a:off x="697006" y="6051418"/>
            <a:ext cx="1295400" cy="520700"/>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47655719-E319-004A-B672-BCEB73488E44}"/>
              </a:ext>
            </a:extLst>
          </p:cNvPr>
          <p:cNvPicPr>
            <a:picLocks noChangeAspect="1"/>
          </p:cNvPicPr>
          <p:nvPr/>
        </p:nvPicPr>
        <p:blipFill>
          <a:blip r:embed="rId6"/>
          <a:stretch>
            <a:fillRect/>
          </a:stretch>
        </p:blipFill>
        <p:spPr>
          <a:xfrm>
            <a:off x="1653988" y="1735616"/>
            <a:ext cx="5774382" cy="1820751"/>
          </a:xfrm>
          <a:prstGeom prst="rect">
            <a:avLst/>
          </a:prstGeom>
        </p:spPr>
      </p:pic>
    </p:spTree>
    <p:extLst>
      <p:ext uri="{BB962C8B-B14F-4D97-AF65-F5344CB8AC3E}">
        <p14:creationId xmlns:p14="http://schemas.microsoft.com/office/powerpoint/2010/main" val="1041008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23C46-1EE9-764D-B77F-BB77ABA79085}"/>
              </a:ext>
            </a:extLst>
          </p:cNvPr>
          <p:cNvSpPr>
            <a:spLocks noGrp="1"/>
          </p:cNvSpPr>
          <p:nvPr>
            <p:ph type="title"/>
          </p:nvPr>
        </p:nvSpPr>
        <p:spPr>
          <a:xfrm>
            <a:off x="838200" y="365125"/>
            <a:ext cx="10515600" cy="1107415"/>
          </a:xfrm>
        </p:spPr>
        <p:txBody>
          <a:bodyPr>
            <a:normAutofit/>
          </a:bodyPr>
          <a:lstStyle/>
          <a:p>
            <a:r>
              <a:rPr lang="fr-FR" sz="3200" dirty="0">
                <a:solidFill>
                  <a:schemeClr val="accent2"/>
                </a:solidFill>
              </a:rPr>
              <a:t>2/ </a:t>
            </a:r>
            <a:r>
              <a:rPr lang="fr-FR" sz="3200" dirty="0" err="1">
                <a:solidFill>
                  <a:schemeClr val="accent2"/>
                </a:solidFill>
              </a:rPr>
              <a:t>Minifier</a:t>
            </a:r>
            <a:r>
              <a:rPr lang="fr-FR" sz="3200" dirty="0">
                <a:solidFill>
                  <a:schemeClr val="accent2"/>
                </a:solidFill>
              </a:rPr>
              <a:t> le code pour optimiser le temps de lecture des fichiers CSS et JS</a:t>
            </a:r>
            <a:endParaRPr lang="fr-FR" sz="3200" dirty="0"/>
          </a:p>
        </p:txBody>
      </p:sp>
      <p:sp>
        <p:nvSpPr>
          <p:cNvPr id="3" name="Espace réservé du contenu 2">
            <a:extLst>
              <a:ext uri="{FF2B5EF4-FFF2-40B4-BE49-F238E27FC236}">
                <a16:creationId xmlns:a16="http://schemas.microsoft.com/office/drawing/2014/main" id="{943E5A45-8D03-0F40-9E12-1515C3FD46AE}"/>
              </a:ext>
            </a:extLst>
          </p:cNvPr>
          <p:cNvSpPr>
            <a:spLocks noGrp="1"/>
          </p:cNvSpPr>
          <p:nvPr>
            <p:ph idx="1"/>
          </p:nvPr>
        </p:nvSpPr>
        <p:spPr>
          <a:xfrm>
            <a:off x="838200" y="1472540"/>
            <a:ext cx="10515600" cy="4351338"/>
          </a:xfrm>
        </p:spPr>
        <p:txBody>
          <a:bodyPr>
            <a:normAutofit/>
          </a:bodyPr>
          <a:lstStyle/>
          <a:p>
            <a:pPr marL="0" indent="0">
              <a:buNone/>
            </a:pPr>
            <a:r>
              <a:rPr lang="fr-FR" sz="2000" dirty="0"/>
              <a:t>Le fait d’enlever les espaces entre les lignes de code permet d’optimiser le temps de lecture des fichiers de code</a:t>
            </a:r>
          </a:p>
        </p:txBody>
      </p:sp>
      <p:pic>
        <p:nvPicPr>
          <p:cNvPr id="7" name="Image 6">
            <a:extLst>
              <a:ext uri="{FF2B5EF4-FFF2-40B4-BE49-F238E27FC236}">
                <a16:creationId xmlns:a16="http://schemas.microsoft.com/office/drawing/2014/main" id="{F0081253-1114-5A4F-A4A5-38008CB44D92}"/>
              </a:ext>
            </a:extLst>
          </p:cNvPr>
          <p:cNvPicPr>
            <a:picLocks noChangeAspect="1"/>
          </p:cNvPicPr>
          <p:nvPr/>
        </p:nvPicPr>
        <p:blipFill>
          <a:blip r:embed="rId3"/>
          <a:stretch>
            <a:fillRect/>
          </a:stretch>
        </p:blipFill>
        <p:spPr>
          <a:xfrm>
            <a:off x="3764576" y="2570990"/>
            <a:ext cx="8427424" cy="3824947"/>
          </a:xfrm>
          <a:prstGeom prst="rect">
            <a:avLst/>
          </a:prstGeom>
        </p:spPr>
      </p:pic>
      <p:pic>
        <p:nvPicPr>
          <p:cNvPr id="9" name="Image 8">
            <a:extLst>
              <a:ext uri="{FF2B5EF4-FFF2-40B4-BE49-F238E27FC236}">
                <a16:creationId xmlns:a16="http://schemas.microsoft.com/office/drawing/2014/main" id="{E3C326CC-CABE-8C41-96E3-9075C235C5AB}"/>
              </a:ext>
            </a:extLst>
          </p:cNvPr>
          <p:cNvPicPr>
            <a:picLocks noChangeAspect="1"/>
          </p:cNvPicPr>
          <p:nvPr/>
        </p:nvPicPr>
        <p:blipFill>
          <a:blip r:embed="rId4"/>
          <a:stretch>
            <a:fillRect/>
          </a:stretch>
        </p:blipFill>
        <p:spPr>
          <a:xfrm>
            <a:off x="0" y="2053564"/>
            <a:ext cx="6994931" cy="2601563"/>
          </a:xfrm>
          <a:prstGeom prst="rect">
            <a:avLst/>
          </a:prstGeom>
        </p:spPr>
      </p:pic>
      <p:sp>
        <p:nvSpPr>
          <p:cNvPr id="11" name="ZoneTexte 10">
            <a:extLst>
              <a:ext uri="{FF2B5EF4-FFF2-40B4-BE49-F238E27FC236}">
                <a16:creationId xmlns:a16="http://schemas.microsoft.com/office/drawing/2014/main" id="{86759EF8-B9C6-DA46-88B5-21DFE1BBAFA1}"/>
              </a:ext>
            </a:extLst>
          </p:cNvPr>
          <p:cNvSpPr txBox="1"/>
          <p:nvPr/>
        </p:nvSpPr>
        <p:spPr>
          <a:xfrm>
            <a:off x="9943891" y="6404902"/>
            <a:ext cx="1727268" cy="369332"/>
          </a:xfrm>
          <a:prstGeom prst="rect">
            <a:avLst/>
          </a:prstGeom>
          <a:noFill/>
        </p:spPr>
        <p:txBody>
          <a:bodyPr wrap="none" rtlCol="0">
            <a:spAutoFit/>
          </a:bodyPr>
          <a:lstStyle/>
          <a:p>
            <a:r>
              <a:rPr lang="fr-FR" dirty="0">
                <a:solidFill>
                  <a:srgbClr val="00B050"/>
                </a:solidFill>
              </a:rPr>
              <a:t>Soit 22% de gain</a:t>
            </a:r>
          </a:p>
        </p:txBody>
      </p:sp>
      <p:sp>
        <p:nvSpPr>
          <p:cNvPr id="4" name="ZoneTexte 3">
            <a:extLst>
              <a:ext uri="{FF2B5EF4-FFF2-40B4-BE49-F238E27FC236}">
                <a16:creationId xmlns:a16="http://schemas.microsoft.com/office/drawing/2014/main" id="{CC9F83D5-75CE-F74A-BA58-3673F625F0E3}"/>
              </a:ext>
            </a:extLst>
          </p:cNvPr>
          <p:cNvSpPr txBox="1"/>
          <p:nvPr/>
        </p:nvSpPr>
        <p:spPr>
          <a:xfrm>
            <a:off x="182880" y="5449124"/>
            <a:ext cx="1880900" cy="369332"/>
          </a:xfrm>
          <a:prstGeom prst="rect">
            <a:avLst/>
          </a:prstGeom>
          <a:noFill/>
        </p:spPr>
        <p:txBody>
          <a:bodyPr wrap="none" rtlCol="0">
            <a:spAutoFit/>
          </a:bodyPr>
          <a:lstStyle/>
          <a:p>
            <a:r>
              <a:rPr lang="fr-FR" dirty="0"/>
              <a:t>Outil de contrôle :</a:t>
            </a:r>
          </a:p>
        </p:txBody>
      </p:sp>
      <p:pic>
        <p:nvPicPr>
          <p:cNvPr id="6" name="Image 5">
            <a:extLst>
              <a:ext uri="{FF2B5EF4-FFF2-40B4-BE49-F238E27FC236}">
                <a16:creationId xmlns:a16="http://schemas.microsoft.com/office/drawing/2014/main" id="{55A5DEB6-39C7-214C-AEAC-5BB293C5F80D}"/>
              </a:ext>
            </a:extLst>
          </p:cNvPr>
          <p:cNvPicPr>
            <a:picLocks noChangeAspect="1"/>
          </p:cNvPicPr>
          <p:nvPr/>
        </p:nvPicPr>
        <p:blipFill>
          <a:blip r:embed="rId5"/>
          <a:stretch>
            <a:fillRect/>
          </a:stretch>
        </p:blipFill>
        <p:spPr>
          <a:xfrm>
            <a:off x="2050076" y="5373440"/>
            <a:ext cx="1295400" cy="520700"/>
          </a:xfrm>
          <a:prstGeom prst="rect">
            <a:avLst/>
          </a:prstGeom>
        </p:spPr>
      </p:pic>
    </p:spTree>
    <p:extLst>
      <p:ext uri="{BB962C8B-B14F-4D97-AF65-F5344CB8AC3E}">
        <p14:creationId xmlns:p14="http://schemas.microsoft.com/office/powerpoint/2010/main" val="797328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22535993-73AF-334B-AAEC-BE4EACB4B383}"/>
              </a:ext>
            </a:extLst>
          </p:cNvPr>
          <p:cNvPicPr>
            <a:picLocks noGrp="1" noChangeAspect="1"/>
          </p:cNvPicPr>
          <p:nvPr>
            <p:ph idx="1"/>
          </p:nvPr>
        </p:nvPicPr>
        <p:blipFill>
          <a:blip r:embed="rId2"/>
          <a:stretch>
            <a:fillRect/>
          </a:stretch>
        </p:blipFill>
        <p:spPr>
          <a:xfrm>
            <a:off x="1617105" y="2089821"/>
            <a:ext cx="3111500" cy="355600"/>
          </a:xfrm>
        </p:spPr>
      </p:pic>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3/ Ajouter des titres de pages cohérents et compléter les balises « description » pour un meilleur SEO</a:t>
            </a:r>
            <a:endParaRPr lang="fr-FR" sz="3200" dirty="0"/>
          </a:p>
        </p:txBody>
      </p:sp>
      <p:pic>
        <p:nvPicPr>
          <p:cNvPr id="8" name="Image 7">
            <a:extLst>
              <a:ext uri="{FF2B5EF4-FFF2-40B4-BE49-F238E27FC236}">
                <a16:creationId xmlns:a16="http://schemas.microsoft.com/office/drawing/2014/main" id="{EE74D396-B55D-0F4F-BFDB-A38D7BE5ECC2}"/>
              </a:ext>
            </a:extLst>
          </p:cNvPr>
          <p:cNvPicPr>
            <a:picLocks noChangeAspect="1"/>
          </p:cNvPicPr>
          <p:nvPr/>
        </p:nvPicPr>
        <p:blipFill>
          <a:blip r:embed="rId3"/>
          <a:stretch>
            <a:fillRect/>
          </a:stretch>
        </p:blipFill>
        <p:spPr>
          <a:xfrm>
            <a:off x="6407727" y="2114481"/>
            <a:ext cx="3111500" cy="355600"/>
          </a:xfrm>
          <a:prstGeom prst="rect">
            <a:avLst/>
          </a:prstGeom>
        </p:spPr>
      </p:pic>
      <p:sp>
        <p:nvSpPr>
          <p:cNvPr id="9" name="ZoneTexte 8">
            <a:extLst>
              <a:ext uri="{FF2B5EF4-FFF2-40B4-BE49-F238E27FC236}">
                <a16:creationId xmlns:a16="http://schemas.microsoft.com/office/drawing/2014/main" id="{509ED9FE-E9BD-0E45-B70F-B71B05A37F44}"/>
              </a:ext>
            </a:extLst>
          </p:cNvPr>
          <p:cNvSpPr txBox="1"/>
          <p:nvPr/>
        </p:nvSpPr>
        <p:spPr>
          <a:xfrm>
            <a:off x="838200" y="1216578"/>
            <a:ext cx="8740239" cy="646331"/>
          </a:xfrm>
          <a:prstGeom prst="rect">
            <a:avLst/>
          </a:prstGeom>
          <a:noFill/>
        </p:spPr>
        <p:txBody>
          <a:bodyPr wrap="square" rtlCol="0">
            <a:spAutoFit/>
          </a:bodyPr>
          <a:lstStyle/>
          <a:p>
            <a:r>
              <a:rPr lang="fr-FR" dirty="0"/>
              <a:t>Il faut donner un titre de page ayant du sens et en rapport avec le contenu de la page. Le titre doit contenir le mot clé pour optimiser le référencement du moteur de recherche</a:t>
            </a:r>
          </a:p>
        </p:txBody>
      </p:sp>
      <p:sp>
        <p:nvSpPr>
          <p:cNvPr id="10" name="ZoneTexte 9">
            <a:extLst>
              <a:ext uri="{FF2B5EF4-FFF2-40B4-BE49-F238E27FC236}">
                <a16:creationId xmlns:a16="http://schemas.microsoft.com/office/drawing/2014/main" id="{8F1520AE-4467-8B40-BA05-04FF0D33A984}"/>
              </a:ext>
            </a:extLst>
          </p:cNvPr>
          <p:cNvSpPr txBox="1"/>
          <p:nvPr/>
        </p:nvSpPr>
        <p:spPr>
          <a:xfrm>
            <a:off x="815521" y="3322338"/>
            <a:ext cx="9967121" cy="1477328"/>
          </a:xfrm>
          <a:prstGeom prst="rect">
            <a:avLst/>
          </a:prstGeom>
          <a:noFill/>
        </p:spPr>
        <p:txBody>
          <a:bodyPr wrap="square" rtlCol="0">
            <a:spAutoFit/>
          </a:bodyPr>
          <a:lstStyle/>
          <a:p>
            <a:r>
              <a:rPr lang="fr-FR" dirty="0"/>
              <a:t>Il est  indispensable de bien renseigner la description. Il faut résumer en un minimum de mots, ce à quoi devra s'attendre l'internaute après avoir cliqué. Il ne faut donc ni survendre le contenu, ni le sous-évalué... mais plutôt jouer avec des questions.</a:t>
            </a:r>
          </a:p>
          <a:p>
            <a:endParaRPr lang="fr-FR" dirty="0"/>
          </a:p>
          <a:p>
            <a:r>
              <a:rPr lang="fr-FR" dirty="0"/>
              <a:t>La description doit contenir le mot clé pour optimiser le référencement du moteur de recherche</a:t>
            </a:r>
          </a:p>
        </p:txBody>
      </p:sp>
      <p:pic>
        <p:nvPicPr>
          <p:cNvPr id="12" name="Image 11">
            <a:extLst>
              <a:ext uri="{FF2B5EF4-FFF2-40B4-BE49-F238E27FC236}">
                <a16:creationId xmlns:a16="http://schemas.microsoft.com/office/drawing/2014/main" id="{5B0863CB-14CF-6948-B8A9-8C74D0F04799}"/>
              </a:ext>
            </a:extLst>
          </p:cNvPr>
          <p:cNvPicPr>
            <a:picLocks noChangeAspect="1"/>
          </p:cNvPicPr>
          <p:nvPr/>
        </p:nvPicPr>
        <p:blipFill>
          <a:blip r:embed="rId4"/>
          <a:stretch>
            <a:fillRect/>
          </a:stretch>
        </p:blipFill>
        <p:spPr>
          <a:xfrm>
            <a:off x="874884" y="5058072"/>
            <a:ext cx="10762863" cy="191572"/>
          </a:xfrm>
          <a:prstGeom prst="rect">
            <a:avLst/>
          </a:prstGeom>
        </p:spPr>
      </p:pic>
      <p:sp>
        <p:nvSpPr>
          <p:cNvPr id="15" name="ZoneTexte 14">
            <a:extLst>
              <a:ext uri="{FF2B5EF4-FFF2-40B4-BE49-F238E27FC236}">
                <a16:creationId xmlns:a16="http://schemas.microsoft.com/office/drawing/2014/main" id="{116A402F-AFA3-3D42-90C7-CE226F35D63C}"/>
              </a:ext>
            </a:extLst>
          </p:cNvPr>
          <p:cNvSpPr txBox="1"/>
          <p:nvPr/>
        </p:nvSpPr>
        <p:spPr>
          <a:xfrm>
            <a:off x="5427023" y="2551545"/>
            <a:ext cx="5179880" cy="923330"/>
          </a:xfrm>
          <a:prstGeom prst="rect">
            <a:avLst/>
          </a:prstGeom>
          <a:noFill/>
        </p:spPr>
        <p:txBody>
          <a:bodyPr wrap="none" rtlCol="0">
            <a:spAutoFit/>
          </a:bodyPr>
          <a:lstStyle/>
          <a:p>
            <a:r>
              <a:rPr lang="fr-FR" i="1" dirty="0">
                <a:solidFill>
                  <a:srgbClr val="0070C0"/>
                </a:solidFill>
              </a:rPr>
              <a:t>&lt;</a:t>
            </a:r>
            <a:r>
              <a:rPr lang="fr-FR" i="1" dirty="0" err="1">
                <a:solidFill>
                  <a:srgbClr val="0070C0"/>
                </a:solidFill>
              </a:rPr>
              <a:t>title</a:t>
            </a:r>
            <a:r>
              <a:rPr lang="fr-FR" i="1" dirty="0">
                <a:solidFill>
                  <a:srgbClr val="0070C0"/>
                </a:solidFill>
              </a:rPr>
              <a:t>&gt;La Chouette agence - Webdesign à Lyon&lt;/</a:t>
            </a:r>
            <a:r>
              <a:rPr lang="fr-FR" i="1" dirty="0" err="1">
                <a:solidFill>
                  <a:srgbClr val="0070C0"/>
                </a:solidFill>
              </a:rPr>
              <a:t>title</a:t>
            </a:r>
            <a:r>
              <a:rPr lang="fr-FR" i="1" dirty="0">
                <a:solidFill>
                  <a:srgbClr val="0070C0"/>
                </a:solidFill>
              </a:rPr>
              <a:t>&gt;</a:t>
            </a:r>
          </a:p>
          <a:p>
            <a:r>
              <a:rPr lang="fr-FR" dirty="0"/>
              <a:t>       </a:t>
            </a:r>
            <a:r>
              <a:rPr lang="fr-FR" i="1" dirty="0">
                <a:solidFill>
                  <a:srgbClr val="002060"/>
                </a:solidFill>
              </a:rPr>
              <a:t>&lt;</a:t>
            </a:r>
            <a:r>
              <a:rPr lang="fr-FR" i="1" dirty="0" err="1">
                <a:solidFill>
                  <a:srgbClr val="002060"/>
                </a:solidFill>
              </a:rPr>
              <a:t>title</a:t>
            </a:r>
            <a:r>
              <a:rPr lang="fr-FR" i="1" dirty="0">
                <a:solidFill>
                  <a:srgbClr val="002060"/>
                </a:solidFill>
              </a:rPr>
              <a:t>&gt;Contacter la Chouette Agence&lt;/</a:t>
            </a:r>
            <a:r>
              <a:rPr lang="fr-FR" i="1" dirty="0" err="1">
                <a:solidFill>
                  <a:srgbClr val="002060"/>
                </a:solidFill>
              </a:rPr>
              <a:t>title</a:t>
            </a:r>
            <a:r>
              <a:rPr lang="fr-FR" i="1" dirty="0">
                <a:solidFill>
                  <a:srgbClr val="002060"/>
                </a:solidFill>
              </a:rPr>
              <a:t>&gt;</a:t>
            </a:r>
          </a:p>
          <a:p>
            <a:endParaRPr lang="fr-FR" i="1" dirty="0">
              <a:solidFill>
                <a:srgbClr val="0070C0"/>
              </a:solidFill>
            </a:endParaRPr>
          </a:p>
        </p:txBody>
      </p:sp>
      <p:pic>
        <p:nvPicPr>
          <p:cNvPr id="3" name="Image 2">
            <a:extLst>
              <a:ext uri="{FF2B5EF4-FFF2-40B4-BE49-F238E27FC236}">
                <a16:creationId xmlns:a16="http://schemas.microsoft.com/office/drawing/2014/main" id="{3B408BE6-3604-F942-BCC7-0BFA4287ABCF}"/>
              </a:ext>
            </a:extLst>
          </p:cNvPr>
          <p:cNvPicPr>
            <a:picLocks noChangeAspect="1"/>
          </p:cNvPicPr>
          <p:nvPr/>
        </p:nvPicPr>
        <p:blipFill>
          <a:blip r:embed="rId5"/>
          <a:stretch>
            <a:fillRect/>
          </a:stretch>
        </p:blipFill>
        <p:spPr>
          <a:xfrm>
            <a:off x="874884" y="5663119"/>
            <a:ext cx="9048780" cy="185616"/>
          </a:xfrm>
          <a:prstGeom prst="rect">
            <a:avLst/>
          </a:prstGeom>
        </p:spPr>
      </p:pic>
    </p:spTree>
    <p:extLst>
      <p:ext uri="{BB962C8B-B14F-4D97-AF65-F5344CB8AC3E}">
        <p14:creationId xmlns:p14="http://schemas.microsoft.com/office/powerpoint/2010/main" val="196162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4/ Renommer les photos et compléter les balises « </a:t>
            </a:r>
            <a:r>
              <a:rPr lang="fr-FR" sz="3200" dirty="0" err="1">
                <a:solidFill>
                  <a:schemeClr val="accent2"/>
                </a:solidFill>
              </a:rPr>
              <a:t>alt</a:t>
            </a:r>
            <a:r>
              <a:rPr lang="fr-FR" sz="3200" dirty="0">
                <a:solidFill>
                  <a:schemeClr val="accent2"/>
                </a:solidFill>
              </a:rPr>
              <a:t> » de la bonne façon pour faciliter l’accessibilité et se conformer aux bonnes pratique de SEO</a:t>
            </a:r>
            <a:endParaRPr lang="fr-FR" sz="3200" dirty="0"/>
          </a:p>
        </p:txBody>
      </p:sp>
      <p:sp>
        <p:nvSpPr>
          <p:cNvPr id="9" name="ZoneTexte 8">
            <a:extLst>
              <a:ext uri="{FF2B5EF4-FFF2-40B4-BE49-F238E27FC236}">
                <a16:creationId xmlns:a16="http://schemas.microsoft.com/office/drawing/2014/main" id="{509ED9FE-E9BD-0E45-B70F-B71B05A37F44}"/>
              </a:ext>
            </a:extLst>
          </p:cNvPr>
          <p:cNvSpPr txBox="1"/>
          <p:nvPr/>
        </p:nvSpPr>
        <p:spPr>
          <a:xfrm>
            <a:off x="727346" y="1487046"/>
            <a:ext cx="8740239" cy="3416320"/>
          </a:xfrm>
          <a:prstGeom prst="rect">
            <a:avLst/>
          </a:prstGeom>
          <a:noFill/>
        </p:spPr>
        <p:txBody>
          <a:bodyPr wrap="square" rtlCol="0">
            <a:spAutoFit/>
          </a:bodyPr>
          <a:lstStyle/>
          <a:p>
            <a:r>
              <a:rPr lang="fr-FR" dirty="0"/>
              <a:t>Les noms de certaines photos ne sont pas représentatifs du contenu. Pour un meilleur SEO il convient de les changer</a:t>
            </a:r>
          </a:p>
          <a:p>
            <a:endParaRPr lang="fr-FR" dirty="0"/>
          </a:p>
          <a:p>
            <a:endParaRPr lang="fr-FR" dirty="0"/>
          </a:p>
          <a:p>
            <a:endParaRPr lang="fr-FR" dirty="0"/>
          </a:p>
          <a:p>
            <a:endParaRPr lang="fr-FR" dirty="0"/>
          </a:p>
          <a:p>
            <a:endParaRPr lang="fr-FR" dirty="0"/>
          </a:p>
          <a:p>
            <a:endParaRPr lang="fr-FR" dirty="0"/>
          </a:p>
          <a:p>
            <a:r>
              <a:rPr lang="fr-FR" dirty="0"/>
              <a:t>Les balises "</a:t>
            </a:r>
            <a:r>
              <a:rPr lang="fr-FR" dirty="0" err="1"/>
              <a:t>alt</a:t>
            </a:r>
            <a:r>
              <a:rPr lang="fr-FR" dirty="0"/>
              <a:t>" des images reprennent abusivement des mots clés et ne décrivent pas l'image, ce qui pénalise l'accessibilité du site. Cela s'apparente à des pratiques dîtes "black </a:t>
            </a:r>
            <a:r>
              <a:rPr lang="fr-FR" dirty="0" err="1"/>
              <a:t>hat</a:t>
            </a:r>
            <a:r>
              <a:rPr lang="fr-FR" dirty="0"/>
              <a:t>".</a:t>
            </a:r>
          </a:p>
          <a:p>
            <a:endParaRPr lang="fr-FR" dirty="0"/>
          </a:p>
        </p:txBody>
      </p:sp>
      <p:sp>
        <p:nvSpPr>
          <p:cNvPr id="10" name="ZoneTexte 9">
            <a:extLst>
              <a:ext uri="{FF2B5EF4-FFF2-40B4-BE49-F238E27FC236}">
                <a16:creationId xmlns:a16="http://schemas.microsoft.com/office/drawing/2014/main" id="{8F1520AE-4467-8B40-BA05-04FF0D33A984}"/>
              </a:ext>
            </a:extLst>
          </p:cNvPr>
          <p:cNvSpPr txBox="1"/>
          <p:nvPr/>
        </p:nvSpPr>
        <p:spPr>
          <a:xfrm>
            <a:off x="727346" y="5207914"/>
            <a:ext cx="9967121" cy="646331"/>
          </a:xfrm>
          <a:prstGeom prst="rect">
            <a:avLst/>
          </a:prstGeom>
          <a:noFill/>
        </p:spPr>
        <p:txBody>
          <a:bodyPr wrap="square" rtlCol="0">
            <a:spAutoFit/>
          </a:bodyPr>
          <a:lstStyle/>
          <a:p>
            <a:r>
              <a:rPr lang="fr-FR" dirty="0"/>
              <a:t>Les balises "</a:t>
            </a:r>
            <a:r>
              <a:rPr lang="fr-FR" dirty="0" err="1"/>
              <a:t>alt</a:t>
            </a:r>
            <a:r>
              <a:rPr lang="fr-FR" dirty="0"/>
              <a:t>" doivent décrire le contenu de l'image dans le but de le retranscrire aux personnes malvoyantes</a:t>
            </a:r>
          </a:p>
        </p:txBody>
      </p:sp>
      <p:pic>
        <p:nvPicPr>
          <p:cNvPr id="3" name="Image 2">
            <a:extLst>
              <a:ext uri="{FF2B5EF4-FFF2-40B4-BE49-F238E27FC236}">
                <a16:creationId xmlns:a16="http://schemas.microsoft.com/office/drawing/2014/main" id="{1F72A1A1-D3ED-1548-B968-730EAAAA7AC4}"/>
              </a:ext>
            </a:extLst>
          </p:cNvPr>
          <p:cNvPicPr>
            <a:picLocks noChangeAspect="1"/>
          </p:cNvPicPr>
          <p:nvPr/>
        </p:nvPicPr>
        <p:blipFill>
          <a:blip r:embed="rId3"/>
          <a:stretch>
            <a:fillRect/>
          </a:stretch>
        </p:blipFill>
        <p:spPr>
          <a:xfrm>
            <a:off x="838200" y="4783817"/>
            <a:ext cx="9021300" cy="191572"/>
          </a:xfrm>
          <a:prstGeom prst="rect">
            <a:avLst/>
          </a:prstGeom>
        </p:spPr>
      </p:pic>
      <p:pic>
        <p:nvPicPr>
          <p:cNvPr id="13" name="Image 12">
            <a:extLst>
              <a:ext uri="{FF2B5EF4-FFF2-40B4-BE49-F238E27FC236}">
                <a16:creationId xmlns:a16="http://schemas.microsoft.com/office/drawing/2014/main" id="{21B0EAC9-D86C-264D-9811-88F83BCB3B65}"/>
              </a:ext>
            </a:extLst>
          </p:cNvPr>
          <p:cNvPicPr>
            <a:picLocks noChangeAspect="1"/>
          </p:cNvPicPr>
          <p:nvPr/>
        </p:nvPicPr>
        <p:blipFill>
          <a:blip r:embed="rId4"/>
          <a:stretch>
            <a:fillRect/>
          </a:stretch>
        </p:blipFill>
        <p:spPr>
          <a:xfrm>
            <a:off x="838247" y="6082248"/>
            <a:ext cx="9021253" cy="191571"/>
          </a:xfrm>
          <a:prstGeom prst="rect">
            <a:avLst/>
          </a:prstGeom>
        </p:spPr>
      </p:pic>
      <p:pic>
        <p:nvPicPr>
          <p:cNvPr id="17" name="Image 16">
            <a:extLst>
              <a:ext uri="{FF2B5EF4-FFF2-40B4-BE49-F238E27FC236}">
                <a16:creationId xmlns:a16="http://schemas.microsoft.com/office/drawing/2014/main" id="{5D65ACDB-A1BE-104A-98C1-AC429802C93F}"/>
              </a:ext>
            </a:extLst>
          </p:cNvPr>
          <p:cNvPicPr>
            <a:picLocks noChangeAspect="1"/>
          </p:cNvPicPr>
          <p:nvPr/>
        </p:nvPicPr>
        <p:blipFill>
          <a:blip r:embed="rId5"/>
          <a:stretch>
            <a:fillRect/>
          </a:stretch>
        </p:blipFill>
        <p:spPr>
          <a:xfrm>
            <a:off x="10518706" y="4934436"/>
            <a:ext cx="1076385" cy="1076385"/>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3749ADE3-4939-5D40-88F2-046B8E35B4D3}"/>
              </a:ext>
            </a:extLst>
          </p:cNvPr>
          <p:cNvPicPr>
            <a:picLocks noChangeAspect="1"/>
          </p:cNvPicPr>
          <p:nvPr/>
        </p:nvPicPr>
        <p:blipFill>
          <a:blip r:embed="rId6"/>
          <a:stretch>
            <a:fillRect/>
          </a:stretch>
        </p:blipFill>
        <p:spPr>
          <a:xfrm>
            <a:off x="5033010" y="2275840"/>
            <a:ext cx="2857500" cy="1168400"/>
          </a:xfrm>
          <a:prstGeom prst="rect">
            <a:avLst/>
          </a:prstGeom>
        </p:spPr>
      </p:pic>
      <p:pic>
        <p:nvPicPr>
          <p:cNvPr id="7" name="Image 6">
            <a:extLst>
              <a:ext uri="{FF2B5EF4-FFF2-40B4-BE49-F238E27FC236}">
                <a16:creationId xmlns:a16="http://schemas.microsoft.com/office/drawing/2014/main" id="{ED0B41F5-7828-EC4D-BDC2-EA5AC2B71DF5}"/>
              </a:ext>
            </a:extLst>
          </p:cNvPr>
          <p:cNvPicPr>
            <a:picLocks noChangeAspect="1"/>
          </p:cNvPicPr>
          <p:nvPr/>
        </p:nvPicPr>
        <p:blipFill>
          <a:blip r:embed="rId7"/>
          <a:stretch>
            <a:fillRect/>
          </a:stretch>
        </p:blipFill>
        <p:spPr>
          <a:xfrm>
            <a:off x="2426970" y="2275840"/>
            <a:ext cx="1409700" cy="1168400"/>
          </a:xfrm>
          <a:prstGeom prst="rect">
            <a:avLst/>
          </a:prstGeom>
        </p:spPr>
      </p:pic>
    </p:spTree>
    <p:extLst>
      <p:ext uri="{BB962C8B-B14F-4D97-AF65-F5344CB8AC3E}">
        <p14:creationId xmlns:p14="http://schemas.microsoft.com/office/powerpoint/2010/main" val="2828334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5/ Respecter la logique dans la hiérarchisation des titres H1, H2, H3</a:t>
            </a:r>
            <a:endParaRPr lang="fr-FR" sz="3200" dirty="0"/>
          </a:p>
        </p:txBody>
      </p:sp>
      <p:sp>
        <p:nvSpPr>
          <p:cNvPr id="9" name="ZoneTexte 8">
            <a:extLst>
              <a:ext uri="{FF2B5EF4-FFF2-40B4-BE49-F238E27FC236}">
                <a16:creationId xmlns:a16="http://schemas.microsoft.com/office/drawing/2014/main" id="{509ED9FE-E9BD-0E45-B70F-B71B05A37F44}"/>
              </a:ext>
            </a:extLst>
          </p:cNvPr>
          <p:cNvSpPr txBox="1"/>
          <p:nvPr/>
        </p:nvSpPr>
        <p:spPr>
          <a:xfrm>
            <a:off x="838200" y="1392060"/>
            <a:ext cx="8740239" cy="646331"/>
          </a:xfrm>
          <a:prstGeom prst="rect">
            <a:avLst/>
          </a:prstGeom>
          <a:noFill/>
        </p:spPr>
        <p:txBody>
          <a:bodyPr wrap="square" rtlCol="0">
            <a:spAutoFit/>
          </a:bodyPr>
          <a:lstStyle/>
          <a:p>
            <a:r>
              <a:rPr lang="fr-FR" dirty="0"/>
              <a:t>Certains H3 de la page d'accueil se trouvent directement après le H1 ce qui peut créer des problèmes dans l'interprétation du site par Google</a:t>
            </a:r>
          </a:p>
        </p:txBody>
      </p:sp>
      <p:sp>
        <p:nvSpPr>
          <p:cNvPr id="10" name="ZoneTexte 9">
            <a:extLst>
              <a:ext uri="{FF2B5EF4-FFF2-40B4-BE49-F238E27FC236}">
                <a16:creationId xmlns:a16="http://schemas.microsoft.com/office/drawing/2014/main" id="{8F1520AE-4467-8B40-BA05-04FF0D33A984}"/>
              </a:ext>
            </a:extLst>
          </p:cNvPr>
          <p:cNvSpPr txBox="1"/>
          <p:nvPr/>
        </p:nvSpPr>
        <p:spPr>
          <a:xfrm>
            <a:off x="838200" y="4102272"/>
            <a:ext cx="9967121" cy="369332"/>
          </a:xfrm>
          <a:prstGeom prst="rect">
            <a:avLst/>
          </a:prstGeom>
          <a:noFill/>
        </p:spPr>
        <p:txBody>
          <a:bodyPr wrap="square" rtlCol="0">
            <a:spAutoFit/>
          </a:bodyPr>
          <a:lstStyle/>
          <a:p>
            <a:r>
              <a:rPr lang="fr-FR" dirty="0"/>
              <a:t>La structure des titres doit être cohérente (H1, H2, H3…) et peu profonde.</a:t>
            </a:r>
          </a:p>
        </p:txBody>
      </p:sp>
      <p:pic>
        <p:nvPicPr>
          <p:cNvPr id="3" name="Image 2">
            <a:extLst>
              <a:ext uri="{FF2B5EF4-FFF2-40B4-BE49-F238E27FC236}">
                <a16:creationId xmlns:a16="http://schemas.microsoft.com/office/drawing/2014/main" id="{2C541FEE-FDB5-4D47-8FB9-DBC990346C15}"/>
              </a:ext>
            </a:extLst>
          </p:cNvPr>
          <p:cNvPicPr>
            <a:picLocks noChangeAspect="1"/>
          </p:cNvPicPr>
          <p:nvPr/>
        </p:nvPicPr>
        <p:blipFill>
          <a:blip r:embed="rId3"/>
          <a:stretch>
            <a:fillRect/>
          </a:stretch>
        </p:blipFill>
        <p:spPr>
          <a:xfrm>
            <a:off x="1453866" y="2038391"/>
            <a:ext cx="8559800" cy="1943100"/>
          </a:xfrm>
          <a:prstGeom prst="rect">
            <a:avLst/>
          </a:prstGeom>
        </p:spPr>
      </p:pic>
      <p:pic>
        <p:nvPicPr>
          <p:cNvPr id="6" name="Image 5">
            <a:extLst>
              <a:ext uri="{FF2B5EF4-FFF2-40B4-BE49-F238E27FC236}">
                <a16:creationId xmlns:a16="http://schemas.microsoft.com/office/drawing/2014/main" id="{6CF21D52-6060-B74D-B789-3CBDDBDC34B9}"/>
              </a:ext>
            </a:extLst>
          </p:cNvPr>
          <p:cNvPicPr>
            <a:picLocks noChangeAspect="1"/>
          </p:cNvPicPr>
          <p:nvPr/>
        </p:nvPicPr>
        <p:blipFill>
          <a:blip r:embed="rId4"/>
          <a:stretch>
            <a:fillRect/>
          </a:stretch>
        </p:blipFill>
        <p:spPr>
          <a:xfrm>
            <a:off x="1349181" y="4592385"/>
            <a:ext cx="8597900" cy="2120900"/>
          </a:xfrm>
          <a:prstGeom prst="rect">
            <a:avLst/>
          </a:prstGeom>
        </p:spPr>
      </p:pic>
    </p:spTree>
    <p:extLst>
      <p:ext uri="{BB962C8B-B14F-4D97-AF65-F5344CB8AC3E}">
        <p14:creationId xmlns:p14="http://schemas.microsoft.com/office/powerpoint/2010/main" val="107962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6/ Pas d’utilisation d’image pour insérer du texte</a:t>
            </a:r>
            <a:endParaRPr lang="fr-FR" sz="3200" dirty="0"/>
          </a:p>
        </p:txBody>
      </p:sp>
      <p:sp>
        <p:nvSpPr>
          <p:cNvPr id="2" name="Rectangle 1">
            <a:extLst>
              <a:ext uri="{FF2B5EF4-FFF2-40B4-BE49-F238E27FC236}">
                <a16:creationId xmlns:a16="http://schemas.microsoft.com/office/drawing/2014/main" id="{B4BF3063-859F-0F46-923C-06F14467A549}"/>
              </a:ext>
            </a:extLst>
          </p:cNvPr>
          <p:cNvSpPr/>
          <p:nvPr/>
        </p:nvSpPr>
        <p:spPr>
          <a:xfrm>
            <a:off x="838200" y="1134094"/>
            <a:ext cx="10721340" cy="646331"/>
          </a:xfrm>
          <a:prstGeom prst="rect">
            <a:avLst/>
          </a:prstGeom>
        </p:spPr>
        <p:txBody>
          <a:bodyPr wrap="square">
            <a:spAutoFit/>
          </a:bodyPr>
          <a:lstStyle/>
          <a:p>
            <a:r>
              <a:rPr lang="fr-FR" dirty="0"/>
              <a:t>Certains textes sont contenus dans des images. Google ne peut interpréter le texte contenu dans une image et le poids d'une image est bien supérieur à celui d'un texte.</a:t>
            </a:r>
          </a:p>
        </p:txBody>
      </p:sp>
      <p:sp>
        <p:nvSpPr>
          <p:cNvPr id="5" name="Rectangle 4">
            <a:extLst>
              <a:ext uri="{FF2B5EF4-FFF2-40B4-BE49-F238E27FC236}">
                <a16:creationId xmlns:a16="http://schemas.microsoft.com/office/drawing/2014/main" id="{DC5E91DB-B66B-1544-9FDF-1E934D2D53FC}"/>
              </a:ext>
            </a:extLst>
          </p:cNvPr>
          <p:cNvSpPr/>
          <p:nvPr/>
        </p:nvSpPr>
        <p:spPr>
          <a:xfrm>
            <a:off x="838200" y="3669055"/>
            <a:ext cx="10904220" cy="646331"/>
          </a:xfrm>
          <a:prstGeom prst="rect">
            <a:avLst/>
          </a:prstGeom>
        </p:spPr>
        <p:txBody>
          <a:bodyPr wrap="square">
            <a:spAutoFit/>
          </a:bodyPr>
          <a:lstStyle/>
          <a:p>
            <a:r>
              <a:rPr lang="fr-FR" dirty="0"/>
              <a:t>Les textes doivent être perçus via l'ouïe (lecteur d'écran), ce qui n'est pas possible lorsqu'il est contenu dans une image. Il convient de remplacer l'image par du texte en html.</a:t>
            </a:r>
          </a:p>
        </p:txBody>
      </p:sp>
      <p:pic>
        <p:nvPicPr>
          <p:cNvPr id="8" name="Image 7" descr="Une image contenant texte&#10;&#10;Description générée automatiquement">
            <a:extLst>
              <a:ext uri="{FF2B5EF4-FFF2-40B4-BE49-F238E27FC236}">
                <a16:creationId xmlns:a16="http://schemas.microsoft.com/office/drawing/2014/main" id="{AB39D9FE-08A8-0842-A3FA-286B4127F2B2}"/>
              </a:ext>
            </a:extLst>
          </p:cNvPr>
          <p:cNvPicPr>
            <a:picLocks noChangeAspect="1"/>
          </p:cNvPicPr>
          <p:nvPr/>
        </p:nvPicPr>
        <p:blipFill>
          <a:blip r:embed="rId3"/>
          <a:stretch>
            <a:fillRect/>
          </a:stretch>
        </p:blipFill>
        <p:spPr>
          <a:xfrm>
            <a:off x="2277447" y="1989533"/>
            <a:ext cx="3559455" cy="929472"/>
          </a:xfrm>
          <a:prstGeom prst="rect">
            <a:avLst/>
          </a:prstGeom>
        </p:spPr>
      </p:pic>
      <p:pic>
        <p:nvPicPr>
          <p:cNvPr id="12" name="Image 11">
            <a:extLst>
              <a:ext uri="{FF2B5EF4-FFF2-40B4-BE49-F238E27FC236}">
                <a16:creationId xmlns:a16="http://schemas.microsoft.com/office/drawing/2014/main" id="{FBFC4923-5D93-3546-AEA3-EE9F0DB60B60}"/>
              </a:ext>
            </a:extLst>
          </p:cNvPr>
          <p:cNvPicPr>
            <a:picLocks noChangeAspect="1"/>
          </p:cNvPicPr>
          <p:nvPr/>
        </p:nvPicPr>
        <p:blipFill>
          <a:blip r:embed="rId4"/>
          <a:stretch>
            <a:fillRect/>
          </a:stretch>
        </p:blipFill>
        <p:spPr>
          <a:xfrm>
            <a:off x="4838181" y="2969721"/>
            <a:ext cx="3818139" cy="520182"/>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id="{DAA55C82-8253-9F44-8814-116576741220}"/>
              </a:ext>
            </a:extLst>
          </p:cNvPr>
          <p:cNvPicPr>
            <a:picLocks noChangeAspect="1"/>
          </p:cNvPicPr>
          <p:nvPr/>
        </p:nvPicPr>
        <p:blipFill>
          <a:blip r:embed="rId5"/>
          <a:stretch>
            <a:fillRect/>
          </a:stretch>
        </p:blipFill>
        <p:spPr>
          <a:xfrm>
            <a:off x="6989322" y="2052177"/>
            <a:ext cx="2841411" cy="588222"/>
          </a:xfrm>
          <a:prstGeom prst="rect">
            <a:avLst/>
          </a:prstGeom>
        </p:spPr>
      </p:pic>
      <p:pic>
        <p:nvPicPr>
          <p:cNvPr id="16" name="Image 15">
            <a:extLst>
              <a:ext uri="{FF2B5EF4-FFF2-40B4-BE49-F238E27FC236}">
                <a16:creationId xmlns:a16="http://schemas.microsoft.com/office/drawing/2014/main" id="{F644B095-1978-4042-A017-A749F833C437}"/>
              </a:ext>
            </a:extLst>
          </p:cNvPr>
          <p:cNvPicPr>
            <a:picLocks noChangeAspect="1"/>
          </p:cNvPicPr>
          <p:nvPr/>
        </p:nvPicPr>
        <p:blipFill>
          <a:blip r:embed="rId6"/>
          <a:stretch>
            <a:fillRect/>
          </a:stretch>
        </p:blipFill>
        <p:spPr>
          <a:xfrm>
            <a:off x="838200" y="4507445"/>
            <a:ext cx="10582694" cy="496374"/>
          </a:xfrm>
          <a:prstGeom prst="rect">
            <a:avLst/>
          </a:prstGeom>
        </p:spPr>
      </p:pic>
      <p:pic>
        <p:nvPicPr>
          <p:cNvPr id="18" name="Image 17">
            <a:extLst>
              <a:ext uri="{FF2B5EF4-FFF2-40B4-BE49-F238E27FC236}">
                <a16:creationId xmlns:a16="http://schemas.microsoft.com/office/drawing/2014/main" id="{EC1A7661-D4BA-5D40-86DD-FFC6362AF678}"/>
              </a:ext>
            </a:extLst>
          </p:cNvPr>
          <p:cNvPicPr>
            <a:picLocks noChangeAspect="1"/>
          </p:cNvPicPr>
          <p:nvPr/>
        </p:nvPicPr>
        <p:blipFill>
          <a:blip r:embed="rId7"/>
          <a:stretch>
            <a:fillRect/>
          </a:stretch>
        </p:blipFill>
        <p:spPr>
          <a:xfrm>
            <a:off x="838199" y="5259702"/>
            <a:ext cx="11169093" cy="183434"/>
          </a:xfrm>
          <a:prstGeom prst="rect">
            <a:avLst/>
          </a:prstGeom>
        </p:spPr>
      </p:pic>
      <p:pic>
        <p:nvPicPr>
          <p:cNvPr id="20" name="Image 19">
            <a:extLst>
              <a:ext uri="{FF2B5EF4-FFF2-40B4-BE49-F238E27FC236}">
                <a16:creationId xmlns:a16="http://schemas.microsoft.com/office/drawing/2014/main" id="{51A41420-9984-B74C-98ED-1E95B9483D17}"/>
              </a:ext>
            </a:extLst>
          </p:cNvPr>
          <p:cNvPicPr>
            <a:picLocks noChangeAspect="1"/>
          </p:cNvPicPr>
          <p:nvPr/>
        </p:nvPicPr>
        <p:blipFill>
          <a:blip r:embed="rId8"/>
          <a:stretch>
            <a:fillRect/>
          </a:stretch>
        </p:blipFill>
        <p:spPr>
          <a:xfrm>
            <a:off x="838200" y="5723906"/>
            <a:ext cx="7092820" cy="183435"/>
          </a:xfrm>
          <a:prstGeom prst="rect">
            <a:avLst/>
          </a:prstGeom>
        </p:spPr>
      </p:pic>
    </p:spTree>
    <p:extLst>
      <p:ext uri="{BB962C8B-B14F-4D97-AF65-F5344CB8AC3E}">
        <p14:creationId xmlns:p14="http://schemas.microsoft.com/office/powerpoint/2010/main" val="297264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7/ Optimisation globale des Balises</a:t>
            </a:r>
            <a:endParaRPr lang="fr-FR" sz="3200" dirty="0"/>
          </a:p>
        </p:txBody>
      </p:sp>
      <p:sp>
        <p:nvSpPr>
          <p:cNvPr id="3" name="Rectangle 2">
            <a:extLst>
              <a:ext uri="{FF2B5EF4-FFF2-40B4-BE49-F238E27FC236}">
                <a16:creationId xmlns:a16="http://schemas.microsoft.com/office/drawing/2014/main" id="{6CA2BF1C-A52F-6743-BEF9-E9455BC8479E}"/>
              </a:ext>
            </a:extLst>
          </p:cNvPr>
          <p:cNvSpPr/>
          <p:nvPr/>
        </p:nvSpPr>
        <p:spPr>
          <a:xfrm>
            <a:off x="838198" y="1155275"/>
            <a:ext cx="10582693" cy="369332"/>
          </a:xfrm>
          <a:prstGeom prst="rect">
            <a:avLst/>
          </a:prstGeom>
        </p:spPr>
        <p:txBody>
          <a:bodyPr wrap="square">
            <a:spAutoFit/>
          </a:bodyPr>
          <a:lstStyle/>
          <a:p>
            <a:r>
              <a:rPr lang="fr-FR" dirty="0"/>
              <a:t>Le code HTML est constitué de balises "div" y compris pour les éléments de structure.</a:t>
            </a:r>
          </a:p>
        </p:txBody>
      </p:sp>
      <p:sp>
        <p:nvSpPr>
          <p:cNvPr id="6" name="Rectangle 5">
            <a:extLst>
              <a:ext uri="{FF2B5EF4-FFF2-40B4-BE49-F238E27FC236}">
                <a16:creationId xmlns:a16="http://schemas.microsoft.com/office/drawing/2014/main" id="{2EB2EA8C-DC75-9F40-BF1B-24428535CB92}"/>
              </a:ext>
            </a:extLst>
          </p:cNvPr>
          <p:cNvSpPr/>
          <p:nvPr/>
        </p:nvSpPr>
        <p:spPr>
          <a:xfrm>
            <a:off x="838198" y="1545789"/>
            <a:ext cx="10835642" cy="646331"/>
          </a:xfrm>
          <a:prstGeom prst="rect">
            <a:avLst/>
          </a:prstGeom>
        </p:spPr>
        <p:txBody>
          <a:bodyPr wrap="square">
            <a:spAutoFit/>
          </a:bodyPr>
          <a:lstStyle/>
          <a:p>
            <a:r>
              <a:rPr lang="fr-FR" dirty="0"/>
              <a:t>Pour faciliter l’accessibilité et la compréhension du site par Google, il faut utiliser les balises suivantes : Header, </a:t>
            </a:r>
            <a:r>
              <a:rPr lang="fr-FR" dirty="0" err="1"/>
              <a:t>nav</a:t>
            </a:r>
            <a:r>
              <a:rPr lang="fr-FR" dirty="0"/>
              <a:t>, main, section, article, </a:t>
            </a:r>
            <a:r>
              <a:rPr lang="fr-FR" dirty="0" err="1"/>
              <a:t>aside</a:t>
            </a:r>
            <a:r>
              <a:rPr lang="fr-FR" dirty="0"/>
              <a:t>, footer...</a:t>
            </a:r>
          </a:p>
        </p:txBody>
      </p:sp>
      <p:pic>
        <p:nvPicPr>
          <p:cNvPr id="9" name="Image 8">
            <a:extLst>
              <a:ext uri="{FF2B5EF4-FFF2-40B4-BE49-F238E27FC236}">
                <a16:creationId xmlns:a16="http://schemas.microsoft.com/office/drawing/2014/main" id="{7B68CB03-E5C9-C24E-B040-2C8DEA2F3898}"/>
              </a:ext>
            </a:extLst>
          </p:cNvPr>
          <p:cNvPicPr>
            <a:picLocks noChangeAspect="1"/>
          </p:cNvPicPr>
          <p:nvPr/>
        </p:nvPicPr>
        <p:blipFill>
          <a:blip r:embed="rId3"/>
          <a:stretch>
            <a:fillRect/>
          </a:stretch>
        </p:blipFill>
        <p:spPr>
          <a:xfrm>
            <a:off x="1143000" y="2555875"/>
            <a:ext cx="4419600" cy="3937000"/>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B7542DF9-B3FD-3246-B68B-721F0A20D212}"/>
              </a:ext>
            </a:extLst>
          </p:cNvPr>
          <p:cNvPicPr>
            <a:picLocks noChangeAspect="1"/>
          </p:cNvPicPr>
          <p:nvPr/>
        </p:nvPicPr>
        <p:blipFill>
          <a:blip r:embed="rId4"/>
          <a:stretch>
            <a:fillRect/>
          </a:stretch>
        </p:blipFill>
        <p:spPr>
          <a:xfrm>
            <a:off x="6934200" y="2214109"/>
            <a:ext cx="4419600" cy="4381500"/>
          </a:xfrm>
          <a:prstGeom prst="rect">
            <a:avLst/>
          </a:prstGeom>
        </p:spPr>
      </p:pic>
      <p:sp>
        <p:nvSpPr>
          <p:cNvPr id="15" name="Flèche droite rayée 14">
            <a:extLst>
              <a:ext uri="{FF2B5EF4-FFF2-40B4-BE49-F238E27FC236}">
                <a16:creationId xmlns:a16="http://schemas.microsoft.com/office/drawing/2014/main" id="{267066A5-795F-7E48-9120-73A454797110}"/>
              </a:ext>
            </a:extLst>
          </p:cNvPr>
          <p:cNvSpPr/>
          <p:nvPr/>
        </p:nvSpPr>
        <p:spPr>
          <a:xfrm>
            <a:off x="5762306" y="4282059"/>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3446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15B4A87-5749-154F-BEC8-E750C6027263}"/>
              </a:ext>
            </a:extLst>
          </p:cNvPr>
          <p:cNvSpPr>
            <a:spLocks noGrp="1"/>
          </p:cNvSpPr>
          <p:nvPr>
            <p:ph type="title"/>
          </p:nvPr>
        </p:nvSpPr>
        <p:spPr>
          <a:xfrm>
            <a:off x="838200" y="365125"/>
            <a:ext cx="10515600" cy="768969"/>
          </a:xfrm>
        </p:spPr>
        <p:txBody>
          <a:bodyPr>
            <a:noAutofit/>
          </a:bodyPr>
          <a:lstStyle/>
          <a:p>
            <a:r>
              <a:rPr lang="fr-FR" sz="3200" dirty="0">
                <a:solidFill>
                  <a:schemeClr val="accent2"/>
                </a:solidFill>
              </a:rPr>
              <a:t>8/ Contraste des couleurs insuffisant</a:t>
            </a:r>
            <a:endParaRPr lang="fr-FR" sz="3200" dirty="0"/>
          </a:p>
        </p:txBody>
      </p:sp>
      <p:sp>
        <p:nvSpPr>
          <p:cNvPr id="2" name="Rectangle 1">
            <a:extLst>
              <a:ext uri="{FF2B5EF4-FFF2-40B4-BE49-F238E27FC236}">
                <a16:creationId xmlns:a16="http://schemas.microsoft.com/office/drawing/2014/main" id="{115E776D-58C8-AA41-9C79-D443E2F051BE}"/>
              </a:ext>
            </a:extLst>
          </p:cNvPr>
          <p:cNvSpPr/>
          <p:nvPr/>
        </p:nvSpPr>
        <p:spPr>
          <a:xfrm>
            <a:off x="1097902" y="1520240"/>
            <a:ext cx="4823460" cy="1477328"/>
          </a:xfrm>
          <a:prstGeom prst="rect">
            <a:avLst/>
          </a:prstGeom>
        </p:spPr>
        <p:txBody>
          <a:bodyPr wrap="square">
            <a:spAutoFit/>
          </a:bodyPr>
          <a:lstStyle/>
          <a:p>
            <a:r>
              <a:rPr lang="fr-FR" dirty="0"/>
              <a:t>A de nombreux endroits sur les deux pages, le taux de contraste n'est pas suffisant pour assurer une bonne visibilité des textes</a:t>
            </a:r>
          </a:p>
          <a:p>
            <a:endParaRPr lang="fr-FR" dirty="0"/>
          </a:p>
          <a:p>
            <a:r>
              <a:rPr lang="fr-FR" dirty="0"/>
              <a:t>Outil de contrôle : </a:t>
            </a:r>
          </a:p>
        </p:txBody>
      </p:sp>
      <p:pic>
        <p:nvPicPr>
          <p:cNvPr id="7" name="Image 6" descr="Une image contenant texte&#10;&#10;Description générée automatiquement">
            <a:extLst>
              <a:ext uri="{FF2B5EF4-FFF2-40B4-BE49-F238E27FC236}">
                <a16:creationId xmlns:a16="http://schemas.microsoft.com/office/drawing/2014/main" id="{4E27C01F-8D54-2345-AC09-B728435CE505}"/>
              </a:ext>
            </a:extLst>
          </p:cNvPr>
          <p:cNvPicPr>
            <a:picLocks noChangeAspect="1"/>
          </p:cNvPicPr>
          <p:nvPr/>
        </p:nvPicPr>
        <p:blipFill>
          <a:blip r:embed="rId3"/>
          <a:stretch>
            <a:fillRect/>
          </a:stretch>
        </p:blipFill>
        <p:spPr>
          <a:xfrm>
            <a:off x="7759700" y="155512"/>
            <a:ext cx="3594100" cy="35052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4245C76A-CCFF-B44B-BA35-99D91EA7520D}"/>
              </a:ext>
            </a:extLst>
          </p:cNvPr>
          <p:cNvPicPr>
            <a:picLocks noChangeAspect="1"/>
          </p:cNvPicPr>
          <p:nvPr/>
        </p:nvPicPr>
        <p:blipFill>
          <a:blip r:embed="rId4"/>
          <a:stretch>
            <a:fillRect/>
          </a:stretch>
        </p:blipFill>
        <p:spPr>
          <a:xfrm>
            <a:off x="7759700" y="4154578"/>
            <a:ext cx="3594100" cy="2247900"/>
          </a:xfrm>
          <a:prstGeom prst="rect">
            <a:avLst/>
          </a:prstGeom>
        </p:spPr>
      </p:pic>
      <p:sp>
        <p:nvSpPr>
          <p:cNvPr id="12" name="Rectangle 11">
            <a:extLst>
              <a:ext uri="{FF2B5EF4-FFF2-40B4-BE49-F238E27FC236}">
                <a16:creationId xmlns:a16="http://schemas.microsoft.com/office/drawing/2014/main" id="{11FE9545-4787-C24A-A993-8855EF5B39E9}"/>
              </a:ext>
            </a:extLst>
          </p:cNvPr>
          <p:cNvSpPr/>
          <p:nvPr/>
        </p:nvSpPr>
        <p:spPr>
          <a:xfrm>
            <a:off x="1014082" y="4094154"/>
            <a:ext cx="6096000" cy="2308324"/>
          </a:xfrm>
          <a:prstGeom prst="rect">
            <a:avLst/>
          </a:prstGeom>
        </p:spPr>
        <p:txBody>
          <a:bodyPr>
            <a:spAutoFit/>
          </a:bodyPr>
          <a:lstStyle/>
          <a:p>
            <a:r>
              <a:rPr lang="fr-FR" dirty="0"/>
              <a:t>Le contraste des couleurs DOIT respecter le niveau AA de WCAG 2.0 </a:t>
            </a:r>
            <a:r>
              <a:rPr lang="fr-FR" sz="1400" dirty="0"/>
              <a:t>(</a:t>
            </a:r>
            <a:r>
              <a:rPr lang="fr-FR" sz="1400" b="1" dirty="0"/>
              <a:t>Web Content </a:t>
            </a:r>
            <a:r>
              <a:rPr lang="fr-FR" sz="1400" b="1" dirty="0" err="1"/>
              <a:t>Accessibility</a:t>
            </a:r>
            <a:r>
              <a:rPr lang="fr-FR" sz="1400" b="1" dirty="0"/>
              <a:t> Guidelines) </a:t>
            </a:r>
            <a:r>
              <a:rPr lang="fr-FR" dirty="0"/>
              <a:t>:</a:t>
            </a:r>
          </a:p>
          <a:p>
            <a:endParaRPr lang="fr-FR" dirty="0"/>
          </a:p>
          <a:p>
            <a:r>
              <a:rPr lang="fr-FR" dirty="0"/>
              <a:t>-Un contraste dont le ratio est de 4.5:1 pour les textes normaux (dont la fonte est inférieure à 18 points ou 14 points en gras) ;</a:t>
            </a:r>
          </a:p>
          <a:p>
            <a:endParaRPr lang="fr-FR" dirty="0"/>
          </a:p>
          <a:p>
            <a:r>
              <a:rPr lang="fr-FR" dirty="0"/>
              <a:t>-Un contraste dont le ratio est de 3:1 pour les grands textes (18 points minimum ou 14 points en gras).</a:t>
            </a:r>
          </a:p>
        </p:txBody>
      </p:sp>
      <p:pic>
        <p:nvPicPr>
          <p:cNvPr id="14" name="Image 13">
            <a:extLst>
              <a:ext uri="{FF2B5EF4-FFF2-40B4-BE49-F238E27FC236}">
                <a16:creationId xmlns:a16="http://schemas.microsoft.com/office/drawing/2014/main" id="{6E0177D8-9942-1240-9464-47FADD986F7F}"/>
              </a:ext>
            </a:extLst>
          </p:cNvPr>
          <p:cNvPicPr>
            <a:picLocks noChangeAspect="1"/>
          </p:cNvPicPr>
          <p:nvPr/>
        </p:nvPicPr>
        <p:blipFill>
          <a:blip r:embed="rId5"/>
          <a:stretch>
            <a:fillRect/>
          </a:stretch>
        </p:blipFill>
        <p:spPr>
          <a:xfrm>
            <a:off x="2936577" y="2546847"/>
            <a:ext cx="1295400" cy="520700"/>
          </a:xfrm>
          <a:prstGeom prst="rect">
            <a:avLst/>
          </a:prstGeom>
        </p:spPr>
      </p:pic>
    </p:spTree>
    <p:extLst>
      <p:ext uri="{BB962C8B-B14F-4D97-AF65-F5344CB8AC3E}">
        <p14:creationId xmlns:p14="http://schemas.microsoft.com/office/powerpoint/2010/main" val="196331509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7430</TotalTime>
  <Words>1113</Words>
  <Application>Microsoft Macintosh PowerPoint</Application>
  <PresentationFormat>Grand écran</PresentationFormat>
  <Paragraphs>92</Paragraphs>
  <Slides>11</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Avenir Book</vt:lpstr>
      <vt:lpstr>Calibri</vt:lpstr>
      <vt:lpstr>Calibri Light</vt:lpstr>
      <vt:lpstr>Thème Office</vt:lpstr>
      <vt:lpstr>Présentation Projet 4 - La Chouette Agence</vt:lpstr>
      <vt:lpstr>1/ Optimisation du poids et de la taille des images pour que le site se charge plus rapidement</vt:lpstr>
      <vt:lpstr>2/ Minifier le code pour optimiser le temps de lecture des fichiers CSS et JS</vt:lpstr>
      <vt:lpstr>3/ Ajouter des titres de pages cohérents et compléter les balises « description » pour un meilleur SEO</vt:lpstr>
      <vt:lpstr>4/ Renommer les photos et compléter les balises « alt » de la bonne façon pour faciliter l’accessibilité et se conformer aux bonnes pratique de SEO</vt:lpstr>
      <vt:lpstr>5/ Respecter la logique dans la hiérarchisation des titres H1, H2, H3</vt:lpstr>
      <vt:lpstr>6/ Pas d’utilisation d’image pour insérer du texte</vt:lpstr>
      <vt:lpstr>7/ Optimisation globale des Balises</vt:lpstr>
      <vt:lpstr>8/ Contraste des couleurs insuffisant</vt:lpstr>
      <vt:lpstr>9/ Liste de liens dans le footer non pertinente</vt:lpstr>
      <vt:lpstr>10/ Mettre en place une machine à contenu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40211</dc:creator>
  <cp:lastModifiedBy>40211</cp:lastModifiedBy>
  <cp:revision>91</cp:revision>
  <dcterms:created xsi:type="dcterms:W3CDTF">2021-02-22T16:11:31Z</dcterms:created>
  <dcterms:modified xsi:type="dcterms:W3CDTF">2021-04-23T16:55:54Z</dcterms:modified>
</cp:coreProperties>
</file>